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382" r:id="rId2"/>
    <p:sldId id="396" r:id="rId3"/>
    <p:sldId id="341" r:id="rId4"/>
    <p:sldId id="399" r:id="rId5"/>
    <p:sldId id="343" r:id="rId6"/>
    <p:sldId id="344" r:id="rId7"/>
    <p:sldId id="345" r:id="rId8"/>
    <p:sldId id="346" r:id="rId9"/>
    <p:sldId id="350" r:id="rId10"/>
    <p:sldId id="400" r:id="rId11"/>
    <p:sldId id="379" r:id="rId12"/>
    <p:sldId id="390" r:id="rId13"/>
    <p:sldId id="391" r:id="rId14"/>
    <p:sldId id="401" r:id="rId15"/>
    <p:sldId id="395" r:id="rId16"/>
    <p:sldId id="351" r:id="rId17"/>
    <p:sldId id="352" r:id="rId18"/>
    <p:sldId id="353" r:id="rId19"/>
    <p:sldId id="384" r:id="rId20"/>
    <p:sldId id="356" r:id="rId21"/>
    <p:sldId id="357" r:id="rId22"/>
    <p:sldId id="358" r:id="rId23"/>
    <p:sldId id="359" r:id="rId24"/>
    <p:sldId id="360" r:id="rId25"/>
    <p:sldId id="361" r:id="rId26"/>
    <p:sldId id="362" r:id="rId27"/>
    <p:sldId id="397" r:id="rId28"/>
    <p:sldId id="364" r:id="rId29"/>
    <p:sldId id="365" r:id="rId30"/>
    <p:sldId id="366" r:id="rId31"/>
    <p:sldId id="398" r:id="rId32"/>
    <p:sldId id="372" r:id="rId33"/>
    <p:sldId id="371" r:id="rId34"/>
    <p:sldId id="373" r:id="rId35"/>
    <p:sldId id="375" r:id="rId36"/>
    <p:sldId id="377" r:id="rId37"/>
    <p:sldId id="376" r:id="rId38"/>
    <p:sldId id="378" r:id="rId39"/>
    <p:sldId id="402" r:id="rId40"/>
    <p:sldId id="383" r:id="rId41"/>
    <p:sldId id="385" r:id="rId42"/>
    <p:sldId id="386" r:id="rId43"/>
    <p:sldId id="387" r:id="rId44"/>
    <p:sldId id="389" r:id="rId45"/>
    <p:sldId id="38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6B72A1-30B0-554F-BE9C-B161E41C2CCE}">
          <p14:sldIdLst>
            <p14:sldId id="382"/>
            <p14:sldId id="396"/>
            <p14:sldId id="341"/>
            <p14:sldId id="399"/>
            <p14:sldId id="343"/>
            <p14:sldId id="344"/>
            <p14:sldId id="345"/>
            <p14:sldId id="346"/>
            <p14:sldId id="350"/>
            <p14:sldId id="400"/>
            <p14:sldId id="379"/>
            <p14:sldId id="390"/>
            <p14:sldId id="391"/>
            <p14:sldId id="401"/>
            <p14:sldId id="395"/>
            <p14:sldId id="351"/>
            <p14:sldId id="352"/>
            <p14:sldId id="353"/>
            <p14:sldId id="384"/>
            <p14:sldId id="356"/>
            <p14:sldId id="357"/>
            <p14:sldId id="358"/>
            <p14:sldId id="359"/>
            <p14:sldId id="360"/>
            <p14:sldId id="361"/>
            <p14:sldId id="362"/>
            <p14:sldId id="397"/>
            <p14:sldId id="364"/>
            <p14:sldId id="365"/>
            <p14:sldId id="366"/>
            <p14:sldId id="398"/>
            <p14:sldId id="372"/>
            <p14:sldId id="371"/>
            <p14:sldId id="373"/>
            <p14:sldId id="375"/>
            <p14:sldId id="377"/>
            <p14:sldId id="376"/>
            <p14:sldId id="378"/>
          </p14:sldIdLst>
        </p14:section>
        <p14:section name="Docker Performance Testing" id="{420C7BEC-D9DC-F742-8F0C-4E3E7239D673}">
          <p14:sldIdLst>
            <p14:sldId id="402"/>
            <p14:sldId id="383"/>
            <p14:sldId id="385"/>
            <p14:sldId id="386"/>
            <p14:sldId id="387"/>
            <p14:sldId id="389"/>
            <p14:sldId id="3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0" autoAdjust="0"/>
    <p:restoredTop sz="76422" autoAdjust="0"/>
  </p:normalViewPr>
  <p:slideViewPr>
    <p:cSldViewPr snapToGrid="0">
      <p:cViewPr>
        <p:scale>
          <a:sx n="133" d="100"/>
          <a:sy n="133" d="100"/>
        </p:scale>
        <p:origin x="1112"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E3196-817D-814D-B15B-F48879A68EA3}" type="doc">
      <dgm:prSet loTypeId="urn:microsoft.com/office/officeart/2005/8/layout/vList3" loCatId="" qsTypeId="urn:microsoft.com/office/officeart/2005/8/quickstyle/simple4" qsCatId="simple" csTypeId="urn:microsoft.com/office/officeart/2005/8/colors/accent1_2" csCatId="accent1" phldr="1"/>
      <dgm:spPr/>
    </dgm:pt>
    <dgm:pt modelId="{5769C1C0-D507-E14F-B5FE-D7B807837A55}">
      <dgm:prSet phldrT="[Text]"/>
      <dgm:spPr>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Plan for Higher Density</a:t>
          </a:r>
          <a:endParaRPr lang="en-US" dirty="0"/>
        </a:p>
      </dgm:t>
    </dgm:pt>
    <dgm:pt modelId="{22196BA3-5784-2F46-9EBA-C853980DD31E}" type="parTrans" cxnId="{F6F1CCD5-1AED-7449-AA7A-454C1C68F07E}">
      <dgm:prSet/>
      <dgm:spPr/>
      <dgm:t>
        <a:bodyPr/>
        <a:lstStyle/>
        <a:p>
          <a:endParaRPr lang="en-US"/>
        </a:p>
      </dgm:t>
    </dgm:pt>
    <dgm:pt modelId="{6BBD41A3-EB01-FC45-847E-A9A75F1CBD9D}" type="sibTrans" cxnId="{F6F1CCD5-1AED-7449-AA7A-454C1C68F07E}">
      <dgm:prSet/>
      <dgm:spPr/>
      <dgm:t>
        <a:bodyPr/>
        <a:lstStyle/>
        <a:p>
          <a:endParaRPr lang="en-US"/>
        </a:p>
      </dgm:t>
    </dgm:pt>
    <dgm:pt modelId="{081C3265-88CD-944E-B896-B195BE797F28}">
      <dgm:prSet phldrT="[Text]"/>
      <dgm:spPr>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Bare Metal or Bigger VMs</a:t>
          </a:r>
          <a:endParaRPr lang="en-US" dirty="0"/>
        </a:p>
      </dgm:t>
    </dgm:pt>
    <dgm:pt modelId="{ACB66627-8219-3E42-AC43-489A4882610B}" type="parTrans" cxnId="{71303287-369E-DA44-9961-902A93EBD706}">
      <dgm:prSet/>
      <dgm:spPr/>
      <dgm:t>
        <a:bodyPr/>
        <a:lstStyle/>
        <a:p>
          <a:endParaRPr lang="en-US"/>
        </a:p>
      </dgm:t>
    </dgm:pt>
    <dgm:pt modelId="{DF6AA937-D0C2-A14F-B969-EB89B2973B75}" type="sibTrans" cxnId="{71303287-369E-DA44-9961-902A93EBD706}">
      <dgm:prSet/>
      <dgm:spPr/>
      <dgm:t>
        <a:bodyPr/>
        <a:lstStyle/>
        <a:p>
          <a:endParaRPr lang="en-US"/>
        </a:p>
      </dgm:t>
    </dgm:pt>
    <dgm:pt modelId="{42B2BCBD-FD3B-A546-AF4D-12A01B81FE01}">
      <dgm:prSet phldrT="[Text]"/>
      <dgm:spPr>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Tune To Optimize</a:t>
          </a:r>
          <a:endParaRPr lang="en-US" dirty="0"/>
        </a:p>
      </dgm:t>
    </dgm:pt>
    <dgm:pt modelId="{4E28FAD8-C18B-F64E-81EE-54854625B4BC}" type="parTrans" cxnId="{4C35D521-1E07-1C4F-B7AF-42C535EC5565}">
      <dgm:prSet/>
      <dgm:spPr/>
      <dgm:t>
        <a:bodyPr/>
        <a:lstStyle/>
        <a:p>
          <a:endParaRPr lang="en-US"/>
        </a:p>
      </dgm:t>
    </dgm:pt>
    <dgm:pt modelId="{F09FD066-C8B0-EF4D-B5FB-84A78654794C}" type="sibTrans" cxnId="{4C35D521-1E07-1C4F-B7AF-42C535EC5565}">
      <dgm:prSet/>
      <dgm:spPr/>
      <dgm:t>
        <a:bodyPr/>
        <a:lstStyle/>
        <a:p>
          <a:endParaRPr lang="en-US"/>
        </a:p>
      </dgm:t>
    </dgm:pt>
    <dgm:pt modelId="{58EF701E-571D-A048-9B76-047C46459B88}" type="pres">
      <dgm:prSet presAssocID="{611E3196-817D-814D-B15B-F48879A68EA3}" presName="linearFlow" presStyleCnt="0">
        <dgm:presLayoutVars>
          <dgm:dir/>
          <dgm:resizeHandles val="exact"/>
        </dgm:presLayoutVars>
      </dgm:prSet>
      <dgm:spPr/>
    </dgm:pt>
    <dgm:pt modelId="{71A53ABF-643A-4742-8284-FCAC553ABC03}" type="pres">
      <dgm:prSet presAssocID="{5769C1C0-D507-E14F-B5FE-D7B807837A55}" presName="composite" presStyleCnt="0"/>
      <dgm:spPr/>
    </dgm:pt>
    <dgm:pt modelId="{4C6ACEF5-DB22-C84F-95C1-94F24946DCE1}" type="pres">
      <dgm:prSet presAssocID="{5769C1C0-D507-E14F-B5FE-D7B807837A55}" presName="imgShp" presStyleLbl="fgImgPlace1" presStyleIdx="0" presStyleCnt="3"/>
      <dgm:spPr/>
    </dgm:pt>
    <dgm:pt modelId="{F438809E-FD9C-424D-BC9E-9354CB270A8B}" type="pres">
      <dgm:prSet presAssocID="{5769C1C0-D507-E14F-B5FE-D7B807837A55}" presName="txShp" presStyleLbl="node1" presStyleIdx="0" presStyleCnt="3">
        <dgm:presLayoutVars>
          <dgm:bulletEnabled val="1"/>
        </dgm:presLayoutVars>
      </dgm:prSet>
      <dgm:spPr/>
      <dgm:t>
        <a:bodyPr/>
        <a:lstStyle/>
        <a:p>
          <a:endParaRPr lang="en-US"/>
        </a:p>
      </dgm:t>
    </dgm:pt>
    <dgm:pt modelId="{F7E781BE-DA21-084F-B7AB-7D52E686D2FF}" type="pres">
      <dgm:prSet presAssocID="{6BBD41A3-EB01-FC45-847E-A9A75F1CBD9D}" presName="spacing" presStyleCnt="0"/>
      <dgm:spPr/>
    </dgm:pt>
    <dgm:pt modelId="{E8C87A3D-0651-F148-AB00-D14B4871F22D}" type="pres">
      <dgm:prSet presAssocID="{081C3265-88CD-944E-B896-B195BE797F28}" presName="composite" presStyleCnt="0"/>
      <dgm:spPr/>
    </dgm:pt>
    <dgm:pt modelId="{5AFE4B0D-0E08-5141-8526-C8F0F703BA45}" type="pres">
      <dgm:prSet presAssocID="{081C3265-88CD-944E-B896-B195BE797F28}" presName="imgShp" presStyleLbl="fgImgPlace1" presStyleIdx="1" presStyleCnt="3"/>
      <dgm:spPr/>
    </dgm:pt>
    <dgm:pt modelId="{4B1664F3-D7BD-BD45-B201-C730E8A66DE0}" type="pres">
      <dgm:prSet presAssocID="{081C3265-88CD-944E-B896-B195BE797F28}" presName="txShp" presStyleLbl="node1" presStyleIdx="1" presStyleCnt="3">
        <dgm:presLayoutVars>
          <dgm:bulletEnabled val="1"/>
        </dgm:presLayoutVars>
      </dgm:prSet>
      <dgm:spPr/>
      <dgm:t>
        <a:bodyPr/>
        <a:lstStyle/>
        <a:p>
          <a:endParaRPr lang="en-US"/>
        </a:p>
      </dgm:t>
    </dgm:pt>
    <dgm:pt modelId="{DE899B8A-1F09-2F44-9A72-E491EE61BEDD}" type="pres">
      <dgm:prSet presAssocID="{DF6AA937-D0C2-A14F-B969-EB89B2973B75}" presName="spacing" presStyleCnt="0"/>
      <dgm:spPr/>
    </dgm:pt>
    <dgm:pt modelId="{AE1C8B08-9A3B-4748-9854-D865BEB4D3D2}" type="pres">
      <dgm:prSet presAssocID="{42B2BCBD-FD3B-A546-AF4D-12A01B81FE01}" presName="composite" presStyleCnt="0"/>
      <dgm:spPr/>
    </dgm:pt>
    <dgm:pt modelId="{FDEEF227-9660-6C49-A0B2-5F99DCD90FED}" type="pres">
      <dgm:prSet presAssocID="{42B2BCBD-FD3B-A546-AF4D-12A01B81FE01}" presName="imgShp" presStyleLbl="fgImgPlace1" presStyleIdx="2" presStyleCnt="3"/>
      <dgm:spPr/>
    </dgm:pt>
    <dgm:pt modelId="{D189CBEB-96FE-BD43-B3BB-5259E98EBAB2}" type="pres">
      <dgm:prSet presAssocID="{42B2BCBD-FD3B-A546-AF4D-12A01B81FE01}" presName="txShp" presStyleLbl="node1" presStyleIdx="2" presStyleCnt="3">
        <dgm:presLayoutVars>
          <dgm:bulletEnabled val="1"/>
        </dgm:presLayoutVars>
      </dgm:prSet>
      <dgm:spPr/>
      <dgm:t>
        <a:bodyPr/>
        <a:lstStyle/>
        <a:p>
          <a:endParaRPr lang="en-US"/>
        </a:p>
      </dgm:t>
    </dgm:pt>
  </dgm:ptLst>
  <dgm:cxnLst>
    <dgm:cxn modelId="{105F0626-04BD-F848-89B3-B89167FD5DE6}" type="presOf" srcId="{611E3196-817D-814D-B15B-F48879A68EA3}" destId="{58EF701E-571D-A048-9B76-047C46459B88}" srcOrd="0" destOrd="0" presId="urn:microsoft.com/office/officeart/2005/8/layout/vList3"/>
    <dgm:cxn modelId="{71303287-369E-DA44-9961-902A93EBD706}" srcId="{611E3196-817D-814D-B15B-F48879A68EA3}" destId="{081C3265-88CD-944E-B896-B195BE797F28}" srcOrd="1" destOrd="0" parTransId="{ACB66627-8219-3E42-AC43-489A4882610B}" sibTransId="{DF6AA937-D0C2-A14F-B969-EB89B2973B75}"/>
    <dgm:cxn modelId="{1FF4D562-45F5-F24B-8A7F-908D46D2124C}" type="presOf" srcId="{081C3265-88CD-944E-B896-B195BE797F28}" destId="{4B1664F3-D7BD-BD45-B201-C730E8A66DE0}" srcOrd="0" destOrd="0" presId="urn:microsoft.com/office/officeart/2005/8/layout/vList3"/>
    <dgm:cxn modelId="{17B9FD6A-111D-FB4F-AEFE-8DE71D41C5B5}" type="presOf" srcId="{5769C1C0-D507-E14F-B5FE-D7B807837A55}" destId="{F438809E-FD9C-424D-BC9E-9354CB270A8B}" srcOrd="0" destOrd="0" presId="urn:microsoft.com/office/officeart/2005/8/layout/vList3"/>
    <dgm:cxn modelId="{4C35D521-1E07-1C4F-B7AF-42C535EC5565}" srcId="{611E3196-817D-814D-B15B-F48879A68EA3}" destId="{42B2BCBD-FD3B-A546-AF4D-12A01B81FE01}" srcOrd="2" destOrd="0" parTransId="{4E28FAD8-C18B-F64E-81EE-54854625B4BC}" sibTransId="{F09FD066-C8B0-EF4D-B5FB-84A78654794C}"/>
    <dgm:cxn modelId="{F6F1CCD5-1AED-7449-AA7A-454C1C68F07E}" srcId="{611E3196-817D-814D-B15B-F48879A68EA3}" destId="{5769C1C0-D507-E14F-B5FE-D7B807837A55}" srcOrd="0" destOrd="0" parTransId="{22196BA3-5784-2F46-9EBA-C853980DD31E}" sibTransId="{6BBD41A3-EB01-FC45-847E-A9A75F1CBD9D}"/>
    <dgm:cxn modelId="{A970FFC6-B636-2C49-BB51-665A99C2DA34}" type="presOf" srcId="{42B2BCBD-FD3B-A546-AF4D-12A01B81FE01}" destId="{D189CBEB-96FE-BD43-B3BB-5259E98EBAB2}" srcOrd="0" destOrd="0" presId="urn:microsoft.com/office/officeart/2005/8/layout/vList3"/>
    <dgm:cxn modelId="{CE3D9306-A290-6344-84CA-91ACBBB3ACFD}" type="presParOf" srcId="{58EF701E-571D-A048-9B76-047C46459B88}" destId="{71A53ABF-643A-4742-8284-FCAC553ABC03}" srcOrd="0" destOrd="0" presId="urn:microsoft.com/office/officeart/2005/8/layout/vList3"/>
    <dgm:cxn modelId="{9904C3FA-FFB5-1144-9363-83F2EC671521}" type="presParOf" srcId="{71A53ABF-643A-4742-8284-FCAC553ABC03}" destId="{4C6ACEF5-DB22-C84F-95C1-94F24946DCE1}" srcOrd="0" destOrd="0" presId="urn:microsoft.com/office/officeart/2005/8/layout/vList3"/>
    <dgm:cxn modelId="{B7E24D10-BCCA-8E45-B887-C6975B4CFF1B}" type="presParOf" srcId="{71A53ABF-643A-4742-8284-FCAC553ABC03}" destId="{F438809E-FD9C-424D-BC9E-9354CB270A8B}" srcOrd="1" destOrd="0" presId="urn:microsoft.com/office/officeart/2005/8/layout/vList3"/>
    <dgm:cxn modelId="{65AAFBDD-0263-0F4F-82EE-636A91BBFBBD}" type="presParOf" srcId="{58EF701E-571D-A048-9B76-047C46459B88}" destId="{F7E781BE-DA21-084F-B7AB-7D52E686D2FF}" srcOrd="1" destOrd="0" presId="urn:microsoft.com/office/officeart/2005/8/layout/vList3"/>
    <dgm:cxn modelId="{EA586A4B-5D72-7D4A-90E4-D6F40898DE6E}" type="presParOf" srcId="{58EF701E-571D-A048-9B76-047C46459B88}" destId="{E8C87A3D-0651-F148-AB00-D14B4871F22D}" srcOrd="2" destOrd="0" presId="urn:microsoft.com/office/officeart/2005/8/layout/vList3"/>
    <dgm:cxn modelId="{A4172B26-97F0-9E4A-B274-09E5D7098264}" type="presParOf" srcId="{E8C87A3D-0651-F148-AB00-D14B4871F22D}" destId="{5AFE4B0D-0E08-5141-8526-C8F0F703BA45}" srcOrd="0" destOrd="0" presId="urn:microsoft.com/office/officeart/2005/8/layout/vList3"/>
    <dgm:cxn modelId="{4CF910F1-7ED5-EC4F-94E6-878B6903BB10}" type="presParOf" srcId="{E8C87A3D-0651-F148-AB00-D14B4871F22D}" destId="{4B1664F3-D7BD-BD45-B201-C730E8A66DE0}" srcOrd="1" destOrd="0" presId="urn:microsoft.com/office/officeart/2005/8/layout/vList3"/>
    <dgm:cxn modelId="{93B9DE50-5319-E041-8021-758C6813A1EE}" type="presParOf" srcId="{58EF701E-571D-A048-9B76-047C46459B88}" destId="{DE899B8A-1F09-2F44-9A72-E491EE61BEDD}" srcOrd="3" destOrd="0" presId="urn:microsoft.com/office/officeart/2005/8/layout/vList3"/>
    <dgm:cxn modelId="{0E10E70C-29E5-C542-9816-9AAE934F14E1}" type="presParOf" srcId="{58EF701E-571D-A048-9B76-047C46459B88}" destId="{AE1C8B08-9A3B-4748-9854-D865BEB4D3D2}" srcOrd="4" destOrd="0" presId="urn:microsoft.com/office/officeart/2005/8/layout/vList3"/>
    <dgm:cxn modelId="{E85A7B41-2538-E44E-97B7-2B234918D79C}" type="presParOf" srcId="{AE1C8B08-9A3B-4748-9854-D865BEB4D3D2}" destId="{FDEEF227-9660-6C49-A0B2-5F99DCD90FED}" srcOrd="0" destOrd="0" presId="urn:microsoft.com/office/officeart/2005/8/layout/vList3"/>
    <dgm:cxn modelId="{D1ADDC2A-4284-AF4D-A1C6-0E51D68BADB1}" type="presParOf" srcId="{AE1C8B08-9A3B-4748-9854-D865BEB4D3D2}" destId="{D189CBEB-96FE-BD43-B3BB-5259E98EBAB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8809E-FD9C-424D-BC9E-9354CB270A8B}">
      <dsp:nvSpPr>
        <dsp:cNvPr id="0" name=""/>
        <dsp:cNvSpPr/>
      </dsp:nvSpPr>
      <dsp:spPr>
        <a:xfrm rot="10800000">
          <a:off x="1683809" y="2070"/>
          <a:ext cx="5776722" cy="915083"/>
        </a:xfrm>
        <a:prstGeom prst="homePlate">
          <a:avLst/>
        </a:prstGeom>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Plan for Higher Density</a:t>
          </a:r>
          <a:endParaRPr lang="en-US" sz="3300" kern="1200" dirty="0"/>
        </a:p>
      </dsp:txBody>
      <dsp:txXfrm rot="10800000">
        <a:off x="1912580" y="2070"/>
        <a:ext cx="5547951" cy="915083"/>
      </dsp:txXfrm>
    </dsp:sp>
    <dsp:sp modelId="{4C6ACEF5-DB22-C84F-95C1-94F24946DCE1}">
      <dsp:nvSpPr>
        <dsp:cNvPr id="0" name=""/>
        <dsp:cNvSpPr/>
      </dsp:nvSpPr>
      <dsp:spPr>
        <a:xfrm>
          <a:off x="1226268" y="2070"/>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1664F3-D7BD-BD45-B201-C730E8A66DE0}">
      <dsp:nvSpPr>
        <dsp:cNvPr id="0" name=""/>
        <dsp:cNvSpPr/>
      </dsp:nvSpPr>
      <dsp:spPr>
        <a:xfrm rot="10800000">
          <a:off x="1683809" y="1173614"/>
          <a:ext cx="5776722" cy="915083"/>
        </a:xfrm>
        <a:prstGeom prst="homePlate">
          <a:avLst/>
        </a:prstGeom>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Bare Metal or Bigger VMs</a:t>
          </a:r>
          <a:endParaRPr lang="en-US" sz="3300" kern="1200" dirty="0"/>
        </a:p>
      </dsp:txBody>
      <dsp:txXfrm rot="10800000">
        <a:off x="1912580" y="1173614"/>
        <a:ext cx="5547951" cy="915083"/>
      </dsp:txXfrm>
    </dsp:sp>
    <dsp:sp modelId="{5AFE4B0D-0E08-5141-8526-C8F0F703BA45}">
      <dsp:nvSpPr>
        <dsp:cNvPr id="0" name=""/>
        <dsp:cNvSpPr/>
      </dsp:nvSpPr>
      <dsp:spPr>
        <a:xfrm>
          <a:off x="1226268" y="1173614"/>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189CBEB-96FE-BD43-B3BB-5259E98EBAB2}">
      <dsp:nvSpPr>
        <dsp:cNvPr id="0" name=""/>
        <dsp:cNvSpPr/>
      </dsp:nvSpPr>
      <dsp:spPr>
        <a:xfrm rot="10800000">
          <a:off x="1683809" y="2345158"/>
          <a:ext cx="5776722" cy="915083"/>
        </a:xfrm>
        <a:prstGeom prst="homePlate">
          <a:avLst/>
        </a:prstGeom>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Tune To Optimize</a:t>
          </a:r>
          <a:endParaRPr lang="en-US" sz="3300" kern="1200" dirty="0"/>
        </a:p>
      </dsp:txBody>
      <dsp:txXfrm rot="10800000">
        <a:off x="1912580" y="2345158"/>
        <a:ext cx="5547951" cy="915083"/>
      </dsp:txXfrm>
    </dsp:sp>
    <dsp:sp modelId="{FDEEF227-9660-6C49-A0B2-5F99DCD90FED}">
      <dsp:nvSpPr>
        <dsp:cNvPr id="0" name=""/>
        <dsp:cNvSpPr/>
      </dsp:nvSpPr>
      <dsp:spPr>
        <a:xfrm>
          <a:off x="1226268" y="2345158"/>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8/1/17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Demo </a:t>
            </a:r>
            <a:r>
              <a:rPr lang="en-US" sz="1100" b="0" i="0" u="none" strike="noStrike" cap="none" dirty="0" err="1">
                <a:solidFill>
                  <a:schemeClr val="dk1"/>
                </a:solidFill>
                <a:latin typeface="Arial"/>
                <a:ea typeface="Arial"/>
                <a:cs typeface="Arial"/>
                <a:sym typeface="Arial"/>
              </a:rPr>
              <a:t>Tutum</a:t>
            </a:r>
            <a:r>
              <a:rPr lang="en-US" sz="1100" b="0" i="0" u="none" strike="noStrike" cap="none" dirty="0">
                <a:solidFill>
                  <a:schemeClr val="dk1"/>
                </a:solidFill>
                <a:latin typeface="Arial"/>
                <a:ea typeface="Arial"/>
                <a:cs typeface="Arial"/>
                <a:sym typeface="Arial"/>
              </a:rPr>
              <a:t> and Docker Hub</a:t>
            </a:r>
          </a:p>
        </p:txBody>
      </p:sp>
    </p:spTree>
    <p:extLst>
      <p:ext uri="{BB962C8B-B14F-4D97-AF65-F5344CB8AC3E}">
        <p14:creationId xmlns:p14="http://schemas.microsoft.com/office/powerpoint/2010/main" val="61950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b="0" i="0" u="none" strike="noStrike" cap="none" dirty="0" smtClean="0">
                <a:solidFill>
                  <a:schemeClr val="dk1"/>
                </a:solidFill>
                <a:latin typeface="Arial"/>
                <a:ea typeface="Arial"/>
                <a:cs typeface="Arial"/>
                <a:sym typeface="Arial"/>
              </a:rPr>
              <a:t>https://</a:t>
            </a:r>
            <a:r>
              <a:rPr lang="en-US" sz="1100" b="0" i="0" u="none" strike="noStrike" cap="none" dirty="0" err="1" smtClean="0">
                <a:solidFill>
                  <a:schemeClr val="dk1"/>
                </a:solidFill>
                <a:latin typeface="Arial"/>
                <a:ea typeface="Arial"/>
                <a:cs typeface="Arial"/>
                <a:sym typeface="Arial"/>
              </a:rPr>
              <a:t>www.docker.com</a:t>
            </a:r>
            <a:r>
              <a:rPr lang="en-US" sz="1100" b="0" i="0" u="none" strike="noStrike" cap="none" dirty="0" smtClean="0">
                <a:solidFill>
                  <a:schemeClr val="dk1"/>
                </a:solidFill>
                <a:latin typeface="Arial"/>
                <a:ea typeface="Arial"/>
                <a:cs typeface="Arial"/>
                <a:sym typeface="Arial"/>
              </a:rPr>
              <a:t>/community-edition</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100" b="0" i="0" u="none" strike="noStrike" cap="none" dirty="0" smtClean="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b="0" i="0" u="none" strike="noStrike" cap="none" dirty="0" smtClean="0">
                <a:solidFill>
                  <a:schemeClr val="dk1"/>
                </a:solidFill>
                <a:latin typeface="Arial"/>
                <a:ea typeface="Arial"/>
                <a:cs typeface="Arial"/>
                <a:sym typeface="Arial"/>
              </a:rPr>
              <a:t>This is the rebranding of </a:t>
            </a:r>
            <a:r>
              <a:rPr lang="en-US" sz="1100" b="0" i="0" u="none" strike="noStrike" cap="none" dirty="0" err="1" smtClean="0">
                <a:solidFill>
                  <a:schemeClr val="dk1"/>
                </a:solidFill>
                <a:latin typeface="Arial"/>
                <a:ea typeface="Arial"/>
                <a:cs typeface="Arial"/>
                <a:sym typeface="Arial"/>
              </a:rPr>
              <a:t>opensource</a:t>
            </a:r>
            <a:r>
              <a:rPr lang="en-US" sz="1100" b="0" i="0" u="none" strike="noStrike" cap="none" dirty="0" smtClean="0">
                <a:solidFill>
                  <a:schemeClr val="dk1"/>
                </a:solidFill>
                <a:latin typeface="Arial"/>
                <a:ea typeface="Arial"/>
                <a:cs typeface="Arial"/>
                <a:sym typeface="Arial"/>
              </a:rPr>
              <a:t> </a:t>
            </a:r>
            <a:r>
              <a:rPr lang="en-US" sz="1100" b="0" i="0" u="none" strike="noStrike" cap="none" dirty="0" err="1" smtClean="0">
                <a:solidFill>
                  <a:schemeClr val="dk1"/>
                </a:solidFill>
                <a:latin typeface="Arial"/>
                <a:ea typeface="Arial"/>
                <a:cs typeface="Arial"/>
                <a:sym typeface="Arial"/>
              </a:rPr>
              <a:t>docker</a:t>
            </a:r>
            <a:r>
              <a:rPr lang="en-US" sz="1100" b="0" i="0" u="none" strike="noStrike" cap="none" baseline="0" dirty="0" smtClean="0">
                <a:solidFill>
                  <a:schemeClr val="dk1"/>
                </a:solidFill>
                <a:latin typeface="Arial"/>
                <a:ea typeface="Arial"/>
                <a:cs typeface="Arial"/>
                <a:sym typeface="Arial"/>
              </a:rPr>
              <a:t> </a:t>
            </a:r>
            <a:r>
              <a:rPr lang="en-US" sz="1100" b="0" i="0" u="none" strike="noStrike" cap="none" baseline="0" dirty="0" err="1" smtClean="0">
                <a:solidFill>
                  <a:schemeClr val="dk1"/>
                </a:solidFill>
                <a:latin typeface="Arial"/>
                <a:ea typeface="Arial"/>
                <a:cs typeface="Arial"/>
                <a:sym typeface="Arial"/>
              </a:rPr>
              <a:t>enginer</a:t>
            </a:r>
            <a:r>
              <a:rPr lang="en-US" sz="1100" b="0" i="0" u="none" strike="noStrike" cap="none" baseline="0" dirty="0" smtClean="0">
                <a:solidFill>
                  <a:schemeClr val="dk1"/>
                </a:solidFill>
                <a:latin typeface="Arial"/>
                <a:ea typeface="Arial"/>
                <a:cs typeface="Arial"/>
                <a:sym typeface="Arial"/>
              </a:rPr>
              <a:t> after 1.13 / Docker 17.03</a:t>
            </a: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Container engine</a:t>
            </a:r>
            <a:r>
              <a:rPr lang="en-US" sz="1100" b="0" i="0" u="none" strike="noStrike" cap="none" baseline="0" dirty="0" smtClean="0">
                <a:solidFill>
                  <a:schemeClr val="dk1"/>
                </a:solidFill>
                <a:latin typeface="Arial"/>
                <a:ea typeface="Arial"/>
                <a:cs typeface="Arial"/>
                <a:sym typeface="Arial"/>
              </a:rPr>
              <a:t> and built in orchestration, networking, security</a:t>
            </a: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285750" indent="-285750">
              <a:spcAft>
                <a:spcPts val="600"/>
              </a:spcAft>
              <a:buFont typeface="Arial" charset="0"/>
              <a:buChar char="•"/>
            </a:pPr>
            <a:r>
              <a:rPr lang="en-US" sz="1100" dirty="0" smtClean="0"/>
              <a:t>Monthly Edge and quarterly Stable release channels available</a:t>
            </a:r>
          </a:p>
          <a:p>
            <a:pPr marL="285750" indent="-285750">
              <a:spcAft>
                <a:spcPts val="600"/>
              </a:spcAft>
              <a:buFont typeface="Arial" charset="0"/>
              <a:buChar char="•"/>
            </a:pPr>
            <a:r>
              <a:rPr lang="en-US" sz="1100" dirty="0" smtClean="0"/>
              <a:t>Native desktop or cloud provider experience for easy onboarding</a:t>
            </a:r>
          </a:p>
          <a:p>
            <a:pPr marL="285750" indent="-285750">
              <a:spcAft>
                <a:spcPts val="600"/>
              </a:spcAft>
              <a:buFont typeface="Arial" charset="0"/>
              <a:buChar char="•"/>
            </a:pPr>
            <a:r>
              <a:rPr lang="en-US" sz="1100" dirty="0" smtClean="0"/>
              <a:t>Unlimited public and one free private repo storage as a service *</a:t>
            </a:r>
          </a:p>
          <a:p>
            <a:pPr marL="285750" indent="-285750">
              <a:spcAft>
                <a:spcPts val="600"/>
              </a:spcAft>
              <a:buFont typeface="Arial" charset="0"/>
              <a:buChar char="•"/>
            </a:pPr>
            <a:r>
              <a:rPr lang="en-US" sz="1100" dirty="0" smtClean="0"/>
              <a:t>Automated builds as a service *</a:t>
            </a:r>
          </a:p>
          <a:p>
            <a:pPr marL="285750" indent="-285750">
              <a:spcAft>
                <a:spcPts val="600"/>
              </a:spcAft>
              <a:buFont typeface="Arial" charset="0"/>
              <a:buChar char="•"/>
            </a:pPr>
            <a:r>
              <a:rPr lang="en-US" sz="1100" dirty="0" smtClean="0"/>
              <a:t>Image scanning and continuous vulnerability monitoring as a service *</a:t>
            </a:r>
            <a:endParaRPr lang="en-US" sz="1200" i="1" dirty="0" smtClean="0"/>
          </a:p>
          <a:p>
            <a:endParaRPr lang="en-US" sz="900" i="1" dirty="0" smtClean="0"/>
          </a:p>
          <a:p>
            <a:r>
              <a:rPr lang="en-US" sz="900" i="1" dirty="0" smtClean="0"/>
              <a:t>*denote add on services available free or with a subscription in Docker Cloud service</a:t>
            </a:r>
            <a:endParaRPr lang="en-US" sz="900" dirty="0" smtClean="0"/>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191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https://</a:t>
            </a:r>
            <a:r>
              <a:rPr lang="en-US" sz="1100" b="0" i="0" u="none" strike="noStrike" cap="none" dirty="0" err="1" smtClean="0">
                <a:solidFill>
                  <a:schemeClr val="dk1"/>
                </a:solidFill>
                <a:latin typeface="Arial"/>
                <a:ea typeface="Arial"/>
                <a:cs typeface="Arial"/>
                <a:sym typeface="Arial"/>
              </a:rPr>
              <a:t>www.docker.com</a:t>
            </a:r>
            <a:r>
              <a:rPr lang="en-US" sz="1100" b="0" i="0" u="none" strike="noStrike" cap="none" dirty="0" smtClean="0">
                <a:solidFill>
                  <a:schemeClr val="dk1"/>
                </a:solidFill>
                <a:latin typeface="Arial"/>
                <a:ea typeface="Arial"/>
                <a:cs typeface="Arial"/>
                <a:sym typeface="Arial"/>
              </a:rPr>
              <a:t>/enterprise-edition</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r>
              <a:rPr lang="en-US" sz="1200" b="1" i="0" kern="1200" dirty="0" smtClean="0">
                <a:solidFill>
                  <a:schemeClr val="tx1"/>
                </a:solidFill>
                <a:effectLst/>
                <a:latin typeface="+mn-lt"/>
                <a:ea typeface="+mn-ea"/>
                <a:cs typeface="+mn-cs"/>
              </a:rPr>
              <a:t>Certified Infrastructure</a:t>
            </a:r>
            <a:r>
              <a:rPr lang="en-US" sz="1200" b="0" i="0" kern="1200" dirty="0" smtClean="0">
                <a:solidFill>
                  <a:schemeClr val="tx1"/>
                </a:solidFill>
                <a:effectLst/>
                <a:latin typeface="+mn-lt"/>
                <a:ea typeface="+mn-ea"/>
                <a:cs typeface="+mn-cs"/>
              </a:rPr>
              <a:t> provides an integrated environment for enterprise Linux (CentOS, Oracle Linux, RHEL, SLES, Ubuntu) Windows Server 2016, and Cloud providers like AWS and Azure.</a:t>
            </a:r>
          </a:p>
          <a:p>
            <a:r>
              <a:rPr lang="en-US" sz="1200" b="1" i="0" kern="1200" dirty="0" smtClean="0">
                <a:solidFill>
                  <a:schemeClr val="tx1"/>
                </a:solidFill>
                <a:effectLst/>
                <a:latin typeface="+mn-lt"/>
                <a:ea typeface="+mn-ea"/>
                <a:cs typeface="+mn-cs"/>
              </a:rPr>
              <a:t>Certified Containers</a:t>
            </a:r>
            <a:r>
              <a:rPr lang="en-US" sz="1200" b="0" i="0" kern="1200" dirty="0" smtClean="0">
                <a:solidFill>
                  <a:schemeClr val="tx1"/>
                </a:solidFill>
                <a:effectLst/>
                <a:latin typeface="+mn-lt"/>
                <a:ea typeface="+mn-ea"/>
                <a:cs typeface="+mn-cs"/>
              </a:rPr>
              <a:t> provide trusted</a:t>
            </a:r>
            <a:r>
              <a:rPr lang="en-US" sz="1200" b="0" i="0" kern="1200" baseline="0" dirty="0" smtClean="0">
                <a:solidFill>
                  <a:schemeClr val="tx1"/>
                </a:solidFill>
                <a:effectLst/>
                <a:latin typeface="+mn-lt"/>
                <a:ea typeface="+mn-ea"/>
                <a:cs typeface="+mn-cs"/>
              </a:rPr>
              <a:t> independent software vendor</a:t>
            </a:r>
            <a:r>
              <a:rPr lang="en-US" sz="1200" b="0" i="0" kern="1200" dirty="0" smtClean="0">
                <a:solidFill>
                  <a:schemeClr val="tx1"/>
                </a:solidFill>
                <a:effectLst/>
                <a:latin typeface="+mn-lt"/>
                <a:ea typeface="+mn-ea"/>
                <a:cs typeface="+mn-cs"/>
              </a:rPr>
              <a:t> (ISV) products packaged and distributed as Docker containers - built with secure best practices cooperative support.</a:t>
            </a:r>
          </a:p>
          <a:p>
            <a:r>
              <a:rPr lang="en-US" sz="1200" b="1" i="0" kern="1200" dirty="0" smtClean="0">
                <a:solidFill>
                  <a:schemeClr val="tx1"/>
                </a:solidFill>
                <a:effectLst/>
                <a:latin typeface="+mn-lt"/>
                <a:ea typeface="+mn-ea"/>
                <a:cs typeface="+mn-cs"/>
              </a:rPr>
              <a:t>Certified Plugins</a:t>
            </a:r>
            <a:r>
              <a:rPr lang="en-US" sz="1200" b="0" i="0" kern="1200" dirty="0" smtClean="0">
                <a:solidFill>
                  <a:schemeClr val="tx1"/>
                </a:solidFill>
                <a:effectLst/>
                <a:latin typeface="+mn-lt"/>
                <a:ea typeface="+mn-ea"/>
                <a:cs typeface="+mn-cs"/>
              </a:rPr>
              <a:t> provide networking and volume plugins and easy to download and install containers to the Docker EE environment.</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r>
              <a:rPr lang="en-US" sz="1100" dirty="0" smtClean="0"/>
              <a:t/>
            </a:r>
            <a:br>
              <a:rPr lang="en-US" sz="1100" dirty="0" smtClean="0"/>
            </a:br>
            <a:r>
              <a:rPr lang="en-US" sz="1100" b="0" i="0" kern="1200" dirty="0" smtClean="0">
                <a:solidFill>
                  <a:schemeClr val="tx1"/>
                </a:solidFill>
                <a:effectLst/>
                <a:latin typeface="+mn-lt"/>
                <a:ea typeface="+mn-ea"/>
                <a:cs typeface="+mn-cs"/>
              </a:rPr>
              <a:t>Docker Datacenter is a COMMERCIAL product that delivers an integrated platform for developers and IT operations to collaborate in the enterprise software supply chain. Bringing security, policy and controls to the application lifecycle without sacrificing any agility or application portability. Docker Datacenter integrates to your business – from on premises and VPC deployment models, open APIs and interfaces, to flexibility to support a wide variety of workflows.</a:t>
            </a:r>
            <a:endParaRPr lang="en-US" sz="1100" b="0" i="0" kern="1200" cap="all" dirty="0" smtClean="0">
              <a:solidFill>
                <a:schemeClr val="tx1"/>
              </a:solidFill>
              <a:effectLst/>
              <a:latin typeface="+mn-lt"/>
              <a:ea typeface="+mn-ea"/>
              <a:cs typeface="+mn-cs"/>
            </a:endParaRP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SUPPORT FOR DOCKER ENGINESUPPORT FROM THE SOURCE</a:t>
            </a:r>
          </a:p>
          <a:p>
            <a:r>
              <a:rPr lang="en-US" sz="1100" b="0" i="0" kern="1200" dirty="0" smtClean="0">
                <a:solidFill>
                  <a:schemeClr val="tx1"/>
                </a:solidFill>
                <a:effectLst/>
                <a:latin typeface="+mn-lt"/>
                <a:ea typeface="+mn-ea"/>
                <a:cs typeface="+mn-cs"/>
              </a:rPr>
              <a:t>Enterprises receive hot fixes, patches and support for older versions of Docker engine as well as support for embedded orchestration (Swarm).</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DOCKER TRUSTED REGISTRYSECURE IMAGES REPOS</a:t>
            </a:r>
          </a:p>
          <a:p>
            <a:r>
              <a:rPr lang="en-US" sz="1100" b="0" i="0" kern="1200" dirty="0" smtClean="0">
                <a:solidFill>
                  <a:schemeClr val="tx1"/>
                </a:solidFill>
                <a:effectLst/>
                <a:latin typeface="+mn-lt"/>
                <a:ea typeface="+mn-ea"/>
                <a:cs typeface="+mn-cs"/>
              </a:rPr>
              <a:t>Trusted Registry allows enterprise IT users to store and secure their images on-premises or within their virtual private cloud.</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UNIVERSAL CONTROL PLANEDEPLOY &amp; MANAGE APPS</a:t>
            </a:r>
          </a:p>
          <a:p>
            <a:r>
              <a:rPr lang="en-US" sz="1100" b="0" i="0" kern="1200" dirty="0" smtClean="0">
                <a:solidFill>
                  <a:schemeClr val="tx1"/>
                </a:solidFill>
                <a:effectLst/>
                <a:latin typeface="+mn-lt"/>
                <a:ea typeface="+mn-ea"/>
                <a:cs typeface="+mn-cs"/>
              </a:rPr>
              <a:t>Universal Control Plane enables teams to manage and deploy </a:t>
            </a:r>
            <a:r>
              <a:rPr lang="en-US" sz="1100" b="0" i="0" kern="1200" dirty="0" err="1" smtClean="0">
                <a:solidFill>
                  <a:schemeClr val="tx1"/>
                </a:solidFill>
                <a:effectLst/>
                <a:latin typeface="+mn-lt"/>
                <a:ea typeface="+mn-ea"/>
                <a:cs typeface="+mn-cs"/>
              </a:rPr>
              <a:t>dockerized</a:t>
            </a:r>
            <a:r>
              <a:rPr lang="en-US" sz="1100" b="0" i="0" kern="1200" dirty="0" smtClean="0">
                <a:solidFill>
                  <a:schemeClr val="tx1"/>
                </a:solidFill>
                <a:effectLst/>
                <a:latin typeface="+mn-lt"/>
                <a:ea typeface="+mn-ea"/>
                <a:cs typeface="+mn-cs"/>
              </a:rPr>
              <a:t> applications, and can be run on any private infrastructure or public cloud.</a:t>
            </a:r>
          </a:p>
          <a:p>
            <a:endParaRPr lang="en-US" sz="1100" b="0" i="0" kern="1200" cap="all" dirty="0" smtClean="0">
              <a:solidFill>
                <a:schemeClr val="tx1"/>
              </a:solidFill>
              <a:effectLst/>
              <a:latin typeface="+mn-lt"/>
              <a:ea typeface="+mn-ea"/>
              <a:cs typeface="+mn-cs"/>
            </a:endParaRP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FASTEST TIME TO VALUE</a:t>
            </a:r>
          </a:p>
          <a:p>
            <a:r>
              <a:rPr lang="en-US" sz="1100" b="0" i="0" kern="1200" dirty="0" smtClean="0">
                <a:solidFill>
                  <a:schemeClr val="tx1"/>
                </a:solidFill>
                <a:effectLst/>
                <a:latin typeface="+mn-lt"/>
                <a:ea typeface="+mn-ea"/>
                <a:cs typeface="+mn-cs"/>
              </a:rPr>
              <a:t>Easy to set up and use, Docker Datacenter provides a simple installation and upgrade process for the system. System configurations like storage, certificates and managing users and images are available in an intuitive web interface.</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ORCHESTRATION AND MANAGEMENT AT SCALE</a:t>
            </a:r>
          </a:p>
          <a:p>
            <a:r>
              <a:rPr lang="en-US" sz="1100" b="0" i="0" kern="1200" dirty="0" smtClean="0">
                <a:solidFill>
                  <a:schemeClr val="tx1"/>
                </a:solidFill>
                <a:effectLst/>
                <a:latin typeface="+mn-lt"/>
                <a:ea typeface="+mn-ea"/>
                <a:cs typeface="+mn-cs"/>
              </a:rPr>
              <a:t>Easily orchestrate containers and clustered Engine nodes at enterprise scale with Docker native tools like Compose, Swarm. The point and click UI makes actions like start, stop and scale quick and easy.</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BUILT IN HIGH AVAILABILITY</a:t>
            </a:r>
          </a:p>
          <a:p>
            <a:r>
              <a:rPr lang="en-US" sz="1100" b="0" i="0" kern="1200" dirty="0" smtClean="0">
                <a:solidFill>
                  <a:schemeClr val="tx1"/>
                </a:solidFill>
                <a:effectLst/>
                <a:latin typeface="+mn-lt"/>
                <a:ea typeface="+mn-ea"/>
                <a:cs typeface="+mn-cs"/>
              </a:rPr>
              <a:t>From the Datacenter components to cluster to application, Docker Datacenter provides high availability (HA) for the complete stack. Docker Datacenter controllers and replicas can be configured in a one, three or five node set up for failover and state preservation. Application HA is provided through container rescheduling to healthy nodes in the case of node failures in a running cluster.</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END TO END SECURITY</a:t>
            </a:r>
          </a:p>
          <a:p>
            <a:r>
              <a:rPr lang="en-US" sz="1100" b="0" i="0" kern="1200" dirty="0" smtClean="0">
                <a:solidFill>
                  <a:schemeClr val="tx1"/>
                </a:solidFill>
                <a:effectLst/>
                <a:latin typeface="+mn-lt"/>
                <a:ea typeface="+mn-ea"/>
                <a:cs typeface="+mn-cs"/>
              </a:rPr>
              <a:t>Secure the enterprise software supply chain from development to production. Integrated Docker Content Trust allows for image signing and verification to ensure the freshness guarantees of images and to prevent old or malicious content from being inserted into the pipeline.</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ROLE BASED ACCESS CONTROL</a:t>
            </a:r>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Integration to enterprise systems like LDAP/AD make it easy to manage user and group access to Docker Datacenter managed repositories and Engines. Granular role based access control (RBAC) combined with labels allow IT administrators to ensure the right level of access and permissions for a project and team.</a:t>
            </a:r>
          </a:p>
          <a:p>
            <a:endParaRPr lang="en-US" sz="1100" b="0" i="0" kern="1200" cap="all" dirty="0" smtClean="0">
              <a:solidFill>
                <a:schemeClr val="tx1"/>
              </a:solidFill>
              <a:effectLst/>
              <a:latin typeface="+mn-lt"/>
              <a:ea typeface="+mn-ea"/>
              <a:cs typeface="+mn-cs"/>
            </a:endParaRPr>
          </a:p>
          <a:p>
            <a:r>
              <a:rPr lang="en-US" sz="1100" b="0" i="0" kern="1200" cap="all" dirty="0" smtClean="0">
                <a:solidFill>
                  <a:schemeClr val="tx1"/>
                </a:solidFill>
                <a:effectLst/>
                <a:latin typeface="+mn-lt"/>
                <a:ea typeface="+mn-ea"/>
                <a:cs typeface="+mn-cs"/>
              </a:rPr>
              <a:t>FLEXIBILITY AND CHOICE</a:t>
            </a:r>
          </a:p>
          <a:p>
            <a:r>
              <a:rPr lang="en-US" sz="1100" b="0" i="0" kern="1200" dirty="0" smtClean="0">
                <a:solidFill>
                  <a:schemeClr val="tx1"/>
                </a:solidFill>
                <a:effectLst/>
                <a:latin typeface="+mn-lt"/>
                <a:ea typeface="+mn-ea"/>
                <a:cs typeface="+mn-cs"/>
              </a:rPr>
              <a:t>Docker Datacenter is designed to easily integrate to your existing systems and processes. As a platform agnostic solution, Docker Datacenter runs on any infrastructure (physical, cloud, virtual) with any operating system with support from a broad ecosystem of partners. From networking and volume plugins to storage and log drivers and open APIs, Docker Datacenter provides a robust platform with the flexibility to customize the platform to your applications and business.</a:t>
            </a:r>
          </a:p>
          <a:p>
            <a:pPr marL="0" marR="0" lvl="0" indent="0" algn="l" rtl="0">
              <a:spcBef>
                <a:spcPts val="0"/>
              </a:spcBef>
              <a:buClr>
                <a:schemeClr val="dk1"/>
              </a:buClr>
              <a:buFont typeface="Arial"/>
              <a:buNone/>
            </a:pPr>
            <a:endParaRPr lang="en-US" sz="105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019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Let’s take a look at what build, ship run</a:t>
            </a:r>
            <a:r>
              <a:rPr lang="en-US" b="0" baseline="0" dirty="0" smtClean="0"/>
              <a:t> means in a little more detail, but before that we need to level set some Docker vocabulary and commands:</a:t>
            </a:r>
          </a:p>
          <a:p>
            <a:pPr marL="0" indent="0">
              <a:buNone/>
            </a:pPr>
            <a:endParaRPr lang="en-US" b="1" dirty="0" smtClean="0"/>
          </a:p>
          <a:p>
            <a:pPr marL="0" indent="0">
              <a:buNone/>
            </a:pPr>
            <a:r>
              <a:rPr lang="en-US" b="1" dirty="0" smtClean="0"/>
              <a:t>Image</a:t>
            </a:r>
          </a:p>
          <a:p>
            <a:pPr marL="0" indent="0">
              <a:buNone/>
            </a:pPr>
            <a:r>
              <a:rPr lang="en-US" b="0" dirty="0" smtClean="0"/>
              <a:t>The</a:t>
            </a:r>
            <a:r>
              <a:rPr lang="en-US" b="0" baseline="0" dirty="0" smtClean="0"/>
              <a:t> static component that represents a on-running </a:t>
            </a:r>
            <a:r>
              <a:rPr lang="en-US" b="0" baseline="0" dirty="0" err="1" smtClean="0"/>
              <a:t>applicatoin</a:t>
            </a:r>
            <a:endParaRPr lang="en-US" b="0" baseline="0" dirty="0" smtClean="0"/>
          </a:p>
          <a:p>
            <a:pPr marL="0" indent="0">
              <a:buNone/>
            </a:pPr>
            <a:r>
              <a:rPr lang="en-US" b="0" baseline="0" dirty="0" smtClean="0"/>
              <a:t>Containers are derived from images</a:t>
            </a:r>
          </a:p>
          <a:p>
            <a:pPr marL="0" indent="0">
              <a:buNone/>
            </a:pPr>
            <a:r>
              <a:rPr lang="en-US" b="0" baseline="0" dirty="0" smtClean="0"/>
              <a:t>images contain EVERYTHING an application needs to run</a:t>
            </a:r>
          </a:p>
          <a:p>
            <a:pPr marL="0" indent="0">
              <a:buNone/>
            </a:pPr>
            <a:r>
              <a:rPr lang="en-US" b="0" baseline="0" dirty="0" smtClean="0"/>
              <a:t>Should always be built via a Dockerfile (which we’ll talk about in a bit_</a:t>
            </a:r>
          </a:p>
          <a:p>
            <a:pPr marL="0" indent="0">
              <a:buNone/>
            </a:pPr>
            <a:endParaRPr lang="en-US" b="0" dirty="0" smtClean="0"/>
          </a:p>
          <a:p>
            <a:pPr marL="0" indent="0">
              <a:buNone/>
            </a:pPr>
            <a:endParaRPr lang="en-US" b="1" dirty="0" smtClean="0"/>
          </a:p>
          <a:p>
            <a:pPr marL="0" indent="0">
              <a:buNone/>
            </a:pPr>
            <a:r>
              <a:rPr lang="en-US" b="1" dirty="0" smtClean="0"/>
              <a:t>Container</a:t>
            </a:r>
          </a:p>
          <a:p>
            <a:r>
              <a:rPr lang="en-US" dirty="0" smtClean="0"/>
              <a:t>The standard unit in which the application service resides</a:t>
            </a:r>
          </a:p>
          <a:p>
            <a:r>
              <a:rPr lang="en-US" dirty="0" smtClean="0"/>
              <a:t>Package app and dependencies together</a:t>
            </a:r>
          </a:p>
          <a:p>
            <a:r>
              <a:rPr lang="en-US" dirty="0" smtClean="0"/>
              <a:t>Isolated from other containers</a:t>
            </a:r>
          </a:p>
          <a:p>
            <a:r>
              <a:rPr lang="en-US" dirty="0" smtClean="0"/>
              <a:t>One container per app / service</a:t>
            </a:r>
          </a:p>
          <a:p>
            <a:pPr marL="0" indent="0">
              <a:buNone/>
            </a:pPr>
            <a:endParaRPr lang="en-US" b="1" dirty="0" smtClean="0"/>
          </a:p>
          <a:p>
            <a:pPr marL="0" indent="0">
              <a:buNone/>
            </a:pPr>
            <a:r>
              <a:rPr lang="en-US" b="1" dirty="0" smtClean="0"/>
              <a:t>Docker Engine</a:t>
            </a:r>
          </a:p>
          <a:p>
            <a:r>
              <a:rPr lang="en-US" dirty="0" smtClean="0"/>
              <a:t>The program that creates, ships and runs containers</a:t>
            </a:r>
          </a:p>
          <a:p>
            <a:r>
              <a:rPr lang="en-US" dirty="0" smtClean="0"/>
              <a:t>Deployable on any physical or </a:t>
            </a:r>
            <a:r>
              <a:rPr lang="en-US" dirty="0" err="1" smtClean="0"/>
              <a:t>vm</a:t>
            </a:r>
            <a:r>
              <a:rPr lang="en-US" dirty="0" smtClean="0"/>
              <a:t> host locally, in datacenters or cloud</a:t>
            </a:r>
          </a:p>
          <a:p>
            <a:r>
              <a:rPr lang="en-US" dirty="0" smtClean="0"/>
              <a:t>Communicates with Docker Hub</a:t>
            </a:r>
          </a:p>
          <a:p>
            <a:pPr marL="0" indent="0">
              <a:buNone/>
            </a:pPr>
            <a:endParaRPr lang="en-US" b="1" dirty="0" smtClean="0"/>
          </a:p>
          <a:p>
            <a:pPr marL="0" indent="0">
              <a:buNone/>
            </a:pPr>
            <a:r>
              <a:rPr lang="en-US" b="1" dirty="0" smtClean="0"/>
              <a:t>Registry</a:t>
            </a:r>
          </a:p>
          <a:p>
            <a:r>
              <a:rPr lang="en-US" dirty="0" smtClean="0"/>
              <a:t>The service that store, distributes and manages container images</a:t>
            </a:r>
          </a:p>
          <a:p>
            <a:r>
              <a:rPr lang="en-US" dirty="0" smtClean="0"/>
              <a:t>Receives commands from Docker Client via Engine</a:t>
            </a:r>
          </a:p>
          <a:p>
            <a:r>
              <a:rPr lang="en-US" dirty="0" smtClean="0"/>
              <a:t>Access control with public, private repos</a:t>
            </a:r>
          </a:p>
          <a:p>
            <a:pPr marL="0" indent="0">
              <a:buNone/>
            </a:pPr>
            <a:endParaRPr lang="en-US" b="1" dirty="0" smtClean="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16</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pull</a:t>
            </a:r>
            <a:r>
              <a:rPr lang="en-US" baseline="0" dirty="0" smtClean="0"/>
              <a:t> pulls an image from the registry to the local host. This example shows us pulling the 1.0 version of the Catweb image from the mikegcoleman repo on Docker Hub </a:t>
            </a:r>
          </a:p>
          <a:p>
            <a:endParaRPr lang="en-US" baseline="0" dirty="0" smtClean="0"/>
          </a:p>
          <a:p>
            <a:r>
              <a:rPr lang="en-US" baseline="0" dirty="0" smtClean="0"/>
              <a:t>Docker images will list all the images on your docker host</a:t>
            </a:r>
          </a:p>
          <a:p>
            <a:endParaRPr lang="en-US" baseline="0" dirty="0" smtClean="0"/>
          </a:p>
          <a:p>
            <a:r>
              <a:rPr lang="en-US" baseline="0" dirty="0" smtClean="0"/>
              <a:t>Docker run will start a new container. In this case we are instructing the docker engine to run the mikegcoleman/</a:t>
            </a:r>
            <a:r>
              <a:rPr lang="en-US" baseline="0" dirty="0" err="1" smtClean="0"/>
              <a:t>catweb</a:t>
            </a:r>
            <a:r>
              <a:rPr lang="en-US" baseline="0" dirty="0" smtClean="0"/>
              <a:t> image we pulled earlier -d tells docker It should start the application in detached mode (running in the </a:t>
            </a:r>
            <a:r>
              <a:rPr lang="en-US" baseline="0" dirty="0" err="1" smtClean="0"/>
              <a:t>backgorund</a:t>
            </a:r>
            <a:r>
              <a:rPr lang="en-US" baseline="0" dirty="0" smtClean="0"/>
              <a:t>) and –p 5000:5000 tells docker engine that any requests coming into port 5000 on the host should be directed to port 5000 on this container. –name catweb specifies a name for our running container. If you do not specify a name, Docker will generate one (and they can be pretty funny)</a:t>
            </a:r>
          </a:p>
          <a:p>
            <a:endParaRPr lang="en-US" baseline="0" dirty="0" smtClean="0"/>
          </a:p>
          <a:p>
            <a:r>
              <a:rPr lang="en-US" baseline="0" dirty="0" smtClean="0"/>
              <a:t>Docker </a:t>
            </a:r>
            <a:r>
              <a:rPr lang="en-US" baseline="0" dirty="0" err="1" smtClean="0"/>
              <a:t>ps</a:t>
            </a:r>
            <a:r>
              <a:rPr lang="en-US" baseline="0" dirty="0" smtClean="0"/>
              <a:t> shows </a:t>
            </a:r>
            <a:r>
              <a:rPr lang="en-US" baseline="0" dirty="0" err="1" smtClean="0"/>
              <a:t>runing</a:t>
            </a:r>
            <a:r>
              <a:rPr lang="en-US" baseline="0" dirty="0" smtClean="0"/>
              <a:t> containers. </a:t>
            </a:r>
            <a:r>
              <a:rPr lang="en-US" baseline="0" dirty="0" err="1" smtClean="0"/>
              <a:t>ps</a:t>
            </a:r>
            <a:r>
              <a:rPr lang="en-US" baseline="0" dirty="0" smtClean="0"/>
              <a:t> –a will show all containers, including ones that have been stopped</a:t>
            </a:r>
          </a:p>
          <a:p>
            <a:endParaRPr lang="en-US" baseline="0" dirty="0" smtClean="0"/>
          </a:p>
          <a:p>
            <a:r>
              <a:rPr lang="en-US" baseline="0" dirty="0" smtClean="0"/>
              <a:t>Docker stop stops a running container (but does not delete it). You can specify the container name (catweb in our example) or the container ID (every image and container are assigned a unique ID)</a:t>
            </a:r>
          </a:p>
          <a:p>
            <a:endParaRPr lang="en-US" baseline="0" dirty="0" smtClean="0"/>
          </a:p>
          <a:p>
            <a:r>
              <a:rPr lang="en-US" baseline="0" dirty="0" smtClean="0"/>
              <a:t>Docker </a:t>
            </a:r>
            <a:r>
              <a:rPr lang="en-US" baseline="0" dirty="0" err="1" smtClean="0"/>
              <a:t>rm</a:t>
            </a:r>
            <a:r>
              <a:rPr lang="en-US" baseline="0" dirty="0" smtClean="0"/>
              <a:t> removes the stopped container. if you specify </a:t>
            </a:r>
            <a:r>
              <a:rPr lang="en-US" baseline="0" dirty="0" err="1" smtClean="0"/>
              <a:t>rm</a:t>
            </a:r>
            <a:r>
              <a:rPr lang="en-US" baseline="0" dirty="0" smtClean="0"/>
              <a:t> –f you will force docker to remove container even if it’s running. again you can specify the name or ID</a:t>
            </a:r>
          </a:p>
          <a:p>
            <a:endParaRPr lang="en-US" baseline="0" dirty="0" smtClean="0"/>
          </a:p>
          <a:p>
            <a:r>
              <a:rPr lang="en-US" baseline="0" dirty="0" smtClean="0"/>
              <a:t>Docker </a:t>
            </a:r>
            <a:r>
              <a:rPr lang="en-US" baseline="0" dirty="0" err="1" smtClean="0"/>
              <a:t>rmi</a:t>
            </a:r>
            <a:r>
              <a:rPr lang="en-US" baseline="0" dirty="0" smtClean="0"/>
              <a:t> removes the specified image</a:t>
            </a:r>
          </a:p>
          <a:p>
            <a:endParaRPr lang="en-US" baseline="0" dirty="0" smtClean="0"/>
          </a:p>
          <a:p>
            <a:r>
              <a:rPr lang="en-US" baseline="0" dirty="0" smtClean="0"/>
              <a:t>Docker build will create a new image from a docker file. In this example we are creating an image called mikegcoleman/</a:t>
            </a:r>
            <a:r>
              <a:rPr lang="en-US" baseline="0" dirty="0" err="1" smtClean="0"/>
              <a:t>catweb</a:t>
            </a:r>
            <a:r>
              <a:rPr lang="en-US" baseline="0" dirty="0" smtClean="0"/>
              <a:t> and we’re tagging it with a 2.0 version number. The period says to build the image from the docker file in the current directory. You can explicitly specify a path to your </a:t>
            </a:r>
            <a:r>
              <a:rPr lang="en-US" baseline="0" dirty="0" err="1" smtClean="0"/>
              <a:t>dockerfile</a:t>
            </a:r>
            <a:r>
              <a:rPr lang="en-US" baseline="0" dirty="0" smtClean="0"/>
              <a:t> if you so choose</a:t>
            </a:r>
          </a:p>
          <a:p>
            <a:endParaRPr lang="en-US" baseline="0" dirty="0" smtClean="0"/>
          </a:p>
          <a:p>
            <a:r>
              <a:rPr lang="en-US" baseline="0" dirty="0" smtClean="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17</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smtClean="0"/>
              <a:t>etc</a:t>
            </a:r>
            <a:r>
              <a:rPr lang="en-US" baseline="0" dirty="0" smtClean="0"/>
              <a:t>). </a:t>
            </a:r>
          </a:p>
          <a:p>
            <a:endParaRPr lang="en-US" baseline="0" dirty="0" smtClean="0"/>
          </a:p>
          <a:p>
            <a:r>
              <a:rPr lang="en-US" baseline="0" dirty="0" smtClean="0"/>
              <a:t>An important point about </a:t>
            </a:r>
            <a:r>
              <a:rPr lang="en-US" baseline="0" dirty="0" err="1" smtClean="0"/>
              <a:t>Dockefiles</a:t>
            </a:r>
            <a:r>
              <a:rPr lang="en-US" baseline="0" dirty="0" smtClean="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smtClean="0"/>
          </a:p>
          <a:p>
            <a:endParaRPr lang="en-US" dirty="0" smtClean="0"/>
          </a:p>
          <a:p>
            <a:r>
              <a:rPr lang="en-US" dirty="0" smtClean="0"/>
              <a:t>This Dockerfile</a:t>
            </a:r>
            <a:r>
              <a:rPr lang="en-US" baseline="0" dirty="0" smtClean="0"/>
              <a:t> builds a simple flask-based python </a:t>
            </a:r>
            <a:r>
              <a:rPr lang="en-US" baseline="0" dirty="0" err="1" smtClean="0"/>
              <a:t>webapp</a:t>
            </a:r>
            <a:r>
              <a:rPr lang="en-US" baseline="0" dirty="0" smtClean="0"/>
              <a:t>. </a:t>
            </a:r>
          </a:p>
          <a:p>
            <a:endParaRPr lang="en-US" dirty="0" smtClean="0"/>
          </a:p>
          <a:p>
            <a:r>
              <a:rPr lang="en-US" dirty="0" smtClean="0"/>
              <a:t>Let’s step</a:t>
            </a:r>
            <a:r>
              <a:rPr lang="en-US" baseline="0" dirty="0" smtClean="0"/>
              <a:t> through the Dockerfile line by line – note that when the Docker file is processed, all these commands are being run on the Docker image – not your local machine. </a:t>
            </a:r>
          </a:p>
          <a:p>
            <a:endParaRPr lang="en-US" baseline="0" dirty="0" smtClean="0"/>
          </a:p>
          <a:p>
            <a:r>
              <a:rPr lang="en-US" baseline="0" dirty="0" smtClean="0"/>
              <a:t>Line 1: Build this new Docker image based on the official </a:t>
            </a:r>
            <a:r>
              <a:rPr lang="en-US" baseline="0" dirty="0" err="1" smtClean="0"/>
              <a:t>Apline</a:t>
            </a:r>
            <a:r>
              <a:rPr lang="en-US" baseline="0" dirty="0" smtClean="0"/>
              <a:t> Linux base image</a:t>
            </a:r>
          </a:p>
          <a:p>
            <a:endParaRPr lang="en-US" baseline="0" dirty="0" smtClean="0"/>
          </a:p>
          <a:p>
            <a:r>
              <a:rPr lang="en-US" baseline="0" dirty="0" smtClean="0"/>
              <a:t>Line 5: Install </a:t>
            </a:r>
            <a:r>
              <a:rPr lang="en-US" baseline="0" dirty="0" err="1" smtClean="0"/>
              <a:t>Pythong</a:t>
            </a:r>
            <a:r>
              <a:rPr lang="en-US" baseline="0" dirty="0" smtClean="0"/>
              <a:t> and Pip (the python package manager)</a:t>
            </a:r>
          </a:p>
          <a:p>
            <a:endParaRPr lang="en-US" baseline="0" dirty="0" smtClean="0"/>
          </a:p>
          <a:p>
            <a:r>
              <a:rPr lang="en-US" baseline="0" dirty="0" smtClean="0"/>
              <a:t>Line 7: use Pip to ensure that Pip is the latest version</a:t>
            </a:r>
          </a:p>
          <a:p>
            <a:endParaRPr lang="en-US" baseline="0" dirty="0" smtClean="0"/>
          </a:p>
          <a:p>
            <a:r>
              <a:rPr lang="en-US" baseline="0" dirty="0" smtClean="0"/>
              <a:t>Line 11: </a:t>
            </a:r>
            <a:r>
              <a:rPr lang="en-US" baseline="0" dirty="0" err="1" smtClean="0"/>
              <a:t>Requirements.txt</a:t>
            </a:r>
            <a:r>
              <a:rPr lang="en-US" baseline="0" dirty="0" smtClean="0"/>
              <a:t> holds a list of libraries the app will need, and is used by pip to actually install the library. This line copies the file from your local machine into your Docker image</a:t>
            </a:r>
          </a:p>
          <a:p>
            <a:r>
              <a:rPr lang="en-US" baseline="0" dirty="0" smtClean="0"/>
              <a:t>Line 12: Uses that file and Pip to install the requirements into the container</a:t>
            </a:r>
          </a:p>
          <a:p>
            <a:endParaRPr lang="en-US" baseline="0" dirty="0" smtClean="0"/>
          </a:p>
          <a:p>
            <a:r>
              <a:rPr lang="en-US" baseline="0" dirty="0" smtClean="0"/>
              <a:t>Line 15: Copy my application code (</a:t>
            </a:r>
            <a:r>
              <a:rPr lang="en-US" baseline="0" dirty="0" err="1" smtClean="0"/>
              <a:t>app.py</a:t>
            </a:r>
            <a:r>
              <a:rPr lang="en-US" baseline="0" dirty="0" smtClean="0"/>
              <a:t>) into the /</a:t>
            </a:r>
            <a:r>
              <a:rPr lang="en-US" baseline="0" dirty="0" err="1" smtClean="0"/>
              <a:t>usr</a:t>
            </a:r>
            <a:r>
              <a:rPr lang="en-US" baseline="0" dirty="0" smtClean="0"/>
              <a:t>/</a:t>
            </a:r>
            <a:r>
              <a:rPr lang="en-US" baseline="0" dirty="0" err="1" smtClean="0"/>
              <a:t>src</a:t>
            </a:r>
            <a:r>
              <a:rPr lang="en-US" baseline="0" dirty="0" smtClean="0"/>
              <a:t>/app directory of the image</a:t>
            </a:r>
          </a:p>
          <a:p>
            <a:r>
              <a:rPr lang="en-US" baseline="0" dirty="0" smtClean="0"/>
              <a:t>Line 16: Copy our </a:t>
            </a:r>
            <a:r>
              <a:rPr lang="en-US" baseline="0" dirty="0" err="1" smtClean="0"/>
              <a:t>index.html</a:t>
            </a:r>
            <a:r>
              <a:rPr lang="en-US" baseline="0" dirty="0" smtClean="0"/>
              <a:t> file into the /</a:t>
            </a:r>
            <a:r>
              <a:rPr lang="en-US" baseline="0" dirty="0" err="1" smtClean="0"/>
              <a:t>usr</a:t>
            </a:r>
            <a:r>
              <a:rPr lang="en-US" baseline="0" dirty="0" smtClean="0"/>
              <a:t>/</a:t>
            </a:r>
            <a:r>
              <a:rPr lang="en-US" baseline="0" dirty="0" err="1" smtClean="0"/>
              <a:t>src</a:t>
            </a:r>
            <a:r>
              <a:rPr lang="en-US" baseline="0" dirty="0" smtClean="0"/>
              <a:t>/app/templates directory of the image</a:t>
            </a:r>
          </a:p>
          <a:p>
            <a:endParaRPr lang="en-US" baseline="0" dirty="0" smtClean="0"/>
          </a:p>
          <a:p>
            <a:r>
              <a:rPr lang="en-US" baseline="0" dirty="0" smtClean="0"/>
              <a:t>Line 19: The application communicates on port 5000, so we tell Docker to listen on that Port</a:t>
            </a:r>
          </a:p>
          <a:p>
            <a:endParaRPr lang="en-US" baseline="0" dirty="0" smtClean="0"/>
          </a:p>
          <a:p>
            <a:r>
              <a:rPr lang="en-US" baseline="0" dirty="0" smtClean="0"/>
              <a:t>Line 22: When the container starts up – we fire up Python and pass it out application code to start the app</a:t>
            </a:r>
          </a:p>
          <a:p>
            <a:endParaRPr lang="en-US" baseline="0" dirty="0" smtClean="0"/>
          </a:p>
          <a:p>
            <a:r>
              <a:rPr lang="en-US" baseline="0" dirty="0" smtClean="0"/>
              <a:t>Again, these steps are pretty much EXACTLY what you would do on a traditional machine to run this application, only here there are being used to create an Docker image.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18</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6236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could take a break here and have folks get their machine setup for the hands on labs (if you’re going to do them).</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21</a:t>
            </a:fld>
            <a:endParaRPr lang="en-US"/>
          </a:p>
        </p:txBody>
      </p:sp>
    </p:spTree>
    <p:extLst>
      <p:ext uri="{BB962C8B-B14F-4D97-AF65-F5344CB8AC3E}">
        <p14:creationId xmlns:p14="http://schemas.microsoft.com/office/powerpoint/2010/main" val="5024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action in a docker file creates a new layer in the image. </a:t>
            </a:r>
          </a:p>
          <a:p>
            <a:endParaRPr lang="en-US" dirty="0" smtClean="0"/>
          </a:p>
          <a:p>
            <a:r>
              <a:rPr lang="en-US" dirty="0" smtClean="0"/>
              <a:t>If</a:t>
            </a:r>
            <a:r>
              <a:rPr lang="en-US" baseline="0" dirty="0" smtClean="0"/>
              <a:t> we visualize our earlier </a:t>
            </a:r>
            <a:r>
              <a:rPr lang="en-US" baseline="0" dirty="0" err="1" smtClean="0"/>
              <a:t>dockerfile</a:t>
            </a:r>
            <a:r>
              <a:rPr lang="en-US" baseline="0" dirty="0" smtClean="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smtClean="0"/>
          </a:p>
          <a:p>
            <a:r>
              <a:rPr lang="en-US" baseline="0" dirty="0" smtClean="0"/>
              <a:t>Image layers can be shared between different images. This means that the layers are not duplicated on your Docker host (or on the Registry when they’re pushed). Depending on the underlying </a:t>
            </a:r>
            <a:r>
              <a:rPr lang="en-US" baseline="0" dirty="0" err="1" smtClean="0"/>
              <a:t>filesystem</a:t>
            </a:r>
            <a:r>
              <a:rPr lang="en-US" baseline="0" dirty="0" smtClean="0"/>
              <a:t> each of these layers is represented by a directory on the Docker host. </a:t>
            </a:r>
          </a:p>
          <a:p>
            <a:endParaRPr lang="en-US" baseline="0" dirty="0" smtClean="0"/>
          </a:p>
          <a:p>
            <a:r>
              <a:rPr lang="en-US" baseline="0" dirty="0" smtClean="0"/>
              <a:t>You’ll notice if you ever look at a complicated </a:t>
            </a:r>
            <a:r>
              <a:rPr lang="en-US" baseline="0" dirty="0" err="1" smtClean="0"/>
              <a:t>dockerfile</a:t>
            </a:r>
            <a:r>
              <a:rPr lang="en-US" baseline="0" dirty="0" smtClean="0"/>
              <a:t> that authors will work to put as many commands into a single line by concatenating them together. This is to reduce the numbers of layers in an image. </a:t>
            </a:r>
          </a:p>
          <a:p>
            <a:endParaRPr lang="en-US" baseline="0" dirty="0" smtClean="0"/>
          </a:p>
          <a:p>
            <a:r>
              <a:rPr lang="en-US" baseline="0" dirty="0" smtClean="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23</a:t>
            </a:fld>
            <a:endParaRPr lang="en-US"/>
          </a:p>
        </p:txBody>
      </p:sp>
    </p:spTree>
    <p:extLst>
      <p:ext uri="{BB962C8B-B14F-4D97-AF65-F5344CB8AC3E}">
        <p14:creationId xmlns:p14="http://schemas.microsoft.com/office/powerpoint/2010/main" val="142734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a:t>
            </a:r>
            <a:r>
              <a:rPr lang="en-US" baseline="0" dirty="0" smtClean="0"/>
              <a:t> on the previous slide, the layers are represented on the the disk as individual file </a:t>
            </a:r>
            <a:r>
              <a:rPr lang="en-US" baseline="0" dirty="0" err="1" smtClean="0"/>
              <a:t>primatives</a:t>
            </a:r>
            <a:r>
              <a:rPr lang="en-US" baseline="0" dirty="0" smtClean="0"/>
              <a:t>. In the case of AUFS each layer is a subdirectory holding the file system changes that layer created. </a:t>
            </a:r>
          </a:p>
          <a:p>
            <a:endParaRPr lang="en-US" baseline="0" dirty="0" smtClean="0"/>
          </a:p>
          <a:p>
            <a:r>
              <a:rPr lang="en-US" baseline="0" dirty="0" smtClean="0"/>
              <a:t>The layers are “stacked” on top of each other, and if you shell into a running container it will look like one cohesive file system. </a:t>
            </a:r>
          </a:p>
          <a:p>
            <a:endParaRPr lang="en-US" baseline="0" dirty="0" smtClean="0"/>
          </a:p>
          <a:p>
            <a:r>
              <a:rPr lang="en-US" baseline="0" dirty="0" smtClean="0"/>
              <a:t>In some cases there might be a file or directory that exists on multiple layers. In such a case, the ‘top most’ object is what’s represented in the container file system. This is because that object represents the last change made to the image (remember images are built from the bottom up)</a:t>
            </a:r>
          </a:p>
          <a:p>
            <a:endParaRPr lang="en-US" baseline="0" dirty="0" smtClean="0"/>
          </a:p>
          <a:p>
            <a:r>
              <a:rPr lang="en-US" baseline="0" dirty="0" smtClean="0"/>
              <a:t>This layering construct lets you start with the bare minimum and add exactly what you want. For instance, Alpine Linux is a very stripped down operating system. It’s about 2.6mb. When an image is built on that  you need to explicitly add almost anything you’d want in your final image.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24</a:t>
            </a:fld>
            <a:endParaRPr lang="en-US"/>
          </a:p>
        </p:txBody>
      </p:sp>
    </p:spTree>
    <p:extLst>
      <p:ext uri="{BB962C8B-B14F-4D97-AF65-F5344CB8AC3E}">
        <p14:creationId xmlns:p14="http://schemas.microsoft.com/office/powerpoint/2010/main" val="112068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1" i="0" u="none" strike="noStrike" kern="1200" dirty="0" smtClean="0">
                <a:solidFill>
                  <a:schemeClr val="tx1"/>
                </a:solidFill>
                <a:effectLst/>
                <a:latin typeface="+mn-lt"/>
                <a:ea typeface="+mn-ea"/>
                <a:cs typeface="+mn-cs"/>
              </a:rPr>
              <a:t>Similar resource isolation and allocation benefits</a:t>
            </a:r>
            <a:r>
              <a:rPr lang="mr-IN" sz="1200" b="1"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This </a:t>
            </a:r>
            <a:r>
              <a:rPr lang="en-US" sz="1200" b="0" i="0" u="none" strike="noStrike" kern="1200" dirty="0" smtClean="0">
                <a:solidFill>
                  <a:schemeClr val="tx1"/>
                </a:solidFill>
                <a:effectLst/>
                <a:latin typeface="+mn-lt"/>
                <a:ea typeface="+mn-ea"/>
                <a:cs typeface="+mn-cs"/>
              </a:rPr>
              <a:t>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effectLst/>
              </a:rPr>
              <a:t/>
            </a:r>
            <a:br>
              <a:rPr lang="en-US" b="0" dirty="0" smtClean="0">
                <a:effectLst/>
              </a:rPr>
            </a:br>
            <a:r>
              <a:rPr lang="en-US" sz="1200" b="1" i="0" u="none" strike="noStrike" kern="1200" dirty="0" smtClean="0">
                <a:solidFill>
                  <a:schemeClr val="tx1"/>
                </a:solidFill>
                <a:effectLst/>
                <a:latin typeface="+mn-lt"/>
                <a:ea typeface="+mn-ea"/>
                <a:cs typeface="+mn-cs"/>
              </a:rPr>
              <a:t>But function differently because containers virtualize</a:t>
            </a:r>
            <a:r>
              <a:rPr lang="en-US" sz="1200" b="1" i="0" u="none" strike="noStrike" kern="1200" baseline="0" dirty="0" smtClean="0">
                <a:solidFill>
                  <a:schemeClr val="tx1"/>
                </a:solidFill>
                <a:effectLst/>
                <a:latin typeface="+mn-lt"/>
                <a:ea typeface="+mn-ea"/>
                <a:cs typeface="+mn-cs"/>
              </a:rPr>
              <a:t> the OS instead of hardware allowing them to be more portable and efficient.</a:t>
            </a:r>
          </a:p>
          <a:p>
            <a:pPr rtl="0"/>
            <a:endParaRPr lang="en-US" b="0" dirty="0" smtClean="0">
              <a:effectLst/>
            </a:endParaRPr>
          </a:p>
          <a:p>
            <a:r>
              <a:rPr lang="en-US" sz="1200" b="0" i="0" u="none" strike="noStrike" kern="1200" dirty="0" smtClean="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on write is the technology that manages runtime changes to the container.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you create a new container, you’re not booting a full operating system. You’re just creating a subdirectory on the Docker host to house any changes that are made to the running container. This is why new containers take &lt;1 MB of space when they are started (since initially the new RW layer is empty) and why containers start so quickly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were to shell into the container, it would look like it was a full copy of the original image from which it was instantiated, but in reality you’d be looking at at a read only copy of that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least until a change is made to the running container (file deletion, creation, update, </a:t>
            </a:r>
            <a:r>
              <a:rPr lang="en-US" baseline="0" dirty="0" err="1" smtClean="0"/>
              <a:t>etc</a:t>
            </a:r>
            <a:r>
              <a:rPr lang="en-US" baseline="0" dirty="0" smtClean="0"/>
              <a:t>)</a:t>
            </a:r>
          </a:p>
          <a:p>
            <a:endParaRPr lang="en-US" baseline="0" dirty="0" smtClean="0"/>
          </a:p>
          <a:p>
            <a:r>
              <a:rPr lang="en-US" baseline="0" dirty="0" smtClean="0"/>
              <a:t>When a change is detected in the container, the affected object is copied up the layers to the top most RW layer. </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25</a:t>
            </a:fld>
            <a:endParaRPr lang="en-US"/>
          </a:p>
        </p:txBody>
      </p:sp>
    </p:spTree>
    <p:extLst>
      <p:ext uri="{BB962C8B-B14F-4D97-AF65-F5344CB8AC3E}">
        <p14:creationId xmlns:p14="http://schemas.microsoft.com/office/powerpoint/2010/main" val="142811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tricky things about containers is that when a container is destroyed, that RW layer is removed. Any changes that were made to the container are destroyed in the process.</a:t>
            </a:r>
          </a:p>
          <a:p>
            <a:endParaRPr lang="en-US" baseline="0" dirty="0" smtClean="0"/>
          </a:p>
          <a:p>
            <a:r>
              <a:rPr lang="en-US" baseline="0" dirty="0" smtClean="0"/>
              <a:t>Clearly this is suboptimal in many cases. For instance you might want to save off some logs from your application or your container was running a database and you want the data to last after the container is destroyed. </a:t>
            </a:r>
          </a:p>
          <a:p>
            <a:endParaRPr lang="en-US" baseline="0" dirty="0" smtClean="0"/>
          </a:p>
          <a:p>
            <a:r>
              <a:rPr lang="en-US" baseline="0" dirty="0" smtClean="0"/>
              <a:t>The solution to this problem is something called a Volume. A volume is simply a subdirectory in your container that is mapped to a subdirectory that lives outside of the directory structure where your images and containers are stored on your docker host. </a:t>
            </a:r>
          </a:p>
          <a:p>
            <a:endParaRPr lang="en-US" baseline="0" dirty="0" smtClean="0"/>
          </a:p>
          <a:p>
            <a:r>
              <a:rPr lang="en-US" baseline="0" dirty="0" smtClean="0"/>
              <a:t>For instance, let’s say your application writes to /</a:t>
            </a:r>
            <a:r>
              <a:rPr lang="en-US" baseline="0" dirty="0" err="1" smtClean="0"/>
              <a:t>var</a:t>
            </a:r>
            <a:r>
              <a:rPr lang="en-US" baseline="0" dirty="0" smtClean="0"/>
              <a:t>/logs, and you wanted to save the logs after the container was destroyed. </a:t>
            </a:r>
          </a:p>
          <a:p>
            <a:endParaRPr lang="en-US" baseline="0" dirty="0" smtClean="0"/>
          </a:p>
          <a:p>
            <a:r>
              <a:rPr lang="en-US" baseline="0" dirty="0" smtClean="0"/>
              <a:t>You would create a new volume, and tell Docker to send any data destined to /</a:t>
            </a:r>
            <a:r>
              <a:rPr lang="en-US" baseline="0" dirty="0" err="1" smtClean="0"/>
              <a:t>var</a:t>
            </a:r>
            <a:r>
              <a:rPr lang="en-US" baseline="0" dirty="0" smtClean="0"/>
              <a:t>/logs to the directory that is being managed by the volume. </a:t>
            </a:r>
          </a:p>
          <a:p>
            <a:endParaRPr lang="en-US" baseline="0" dirty="0" smtClean="0"/>
          </a:p>
          <a:p>
            <a:r>
              <a:rPr lang="en-US" baseline="0" dirty="0" smtClean="0"/>
              <a:t>From a docker perspective we don’t really care where your volumes live. It simply needs to be on storage that is accessible by the </a:t>
            </a:r>
            <a:r>
              <a:rPr lang="en-US" baseline="0" dirty="0" err="1" smtClean="0"/>
              <a:t>Docekr</a:t>
            </a:r>
            <a:r>
              <a:rPr lang="en-US" baseline="0" dirty="0" smtClean="0"/>
              <a:t> host operating system. </a:t>
            </a:r>
          </a:p>
          <a:p>
            <a:endParaRPr lang="en-US" baseline="0" dirty="0" smtClean="0"/>
          </a:p>
          <a:p>
            <a:r>
              <a:rPr lang="en-US" baseline="0" dirty="0" smtClean="0"/>
              <a:t>You can create volumes at build time through the </a:t>
            </a:r>
            <a:r>
              <a:rPr lang="en-US" baseline="0" dirty="0" err="1" smtClean="0"/>
              <a:t>dockerfile</a:t>
            </a:r>
            <a:r>
              <a:rPr lang="en-US" baseline="0" dirty="0" smtClean="0"/>
              <a:t> or at run time via command line switch. </a:t>
            </a:r>
          </a:p>
          <a:p>
            <a:endParaRPr lang="en-US" baseline="0"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26</a:t>
            </a:fld>
            <a:endParaRPr lang="en-US"/>
          </a:p>
        </p:txBody>
      </p:sp>
    </p:spTree>
    <p:extLst>
      <p:ext uri="{BB962C8B-B14F-4D97-AF65-F5344CB8AC3E}">
        <p14:creationId xmlns:p14="http://schemas.microsoft.com/office/powerpoint/2010/main" val="1211819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329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smtClean="0">
                <a:solidFill>
                  <a:schemeClr val="dk1"/>
                </a:solidFill>
                <a:latin typeface="Arial"/>
                <a:ea typeface="Arial"/>
                <a:cs typeface="Arial"/>
                <a:sym typeface="Arial"/>
              </a:rPr>
              <a:t>Software </a:t>
            </a:r>
            <a:r>
              <a:rPr lang="en" sz="1100" b="0" i="0" u="none" strike="noStrike" cap="none" dirty="0">
                <a:solidFill>
                  <a:schemeClr val="dk1"/>
                </a:solidFill>
                <a:latin typeface="Arial"/>
                <a:ea typeface="Arial"/>
                <a:cs typeface="Arial"/>
                <a:sym typeface="Arial"/>
              </a:rPr>
              <a:t>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r>
              <a:rPr lang="en-US" dirty="0" smtClean="0"/>
              <a:t>It used to be that you couldn’t talk about containers without</a:t>
            </a:r>
            <a:r>
              <a:rPr lang="en-US" baseline="0" dirty="0" smtClean="0"/>
              <a:t> talking about </a:t>
            </a:r>
            <a:r>
              <a:rPr lang="en-US" baseline="0" dirty="0" err="1" smtClean="0"/>
              <a:t>Microservices</a:t>
            </a:r>
            <a:r>
              <a:rPr lang="en-US" baseline="0" dirty="0" smtClean="0"/>
              <a:t>, but over the past year or so people have been looking at different ways to use containers along an application delivery continuum. </a:t>
            </a:r>
          </a:p>
          <a:p>
            <a:pPr lvl="0">
              <a:spcBef>
                <a:spcPts val="0"/>
              </a:spcBef>
              <a:buNone/>
            </a:pPr>
            <a:endParaRPr lang="en-US" baseline="0" dirty="0" smtClean="0"/>
          </a:p>
          <a:p>
            <a:pPr lvl="0">
              <a:spcBef>
                <a:spcPts val="0"/>
              </a:spcBef>
              <a:buNone/>
            </a:pPr>
            <a:r>
              <a:rPr lang="en-US" baseline="0" dirty="0" smtClean="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pPr lvl="0">
              <a:spcBef>
                <a:spcPts val="0"/>
              </a:spcBef>
              <a:buNone/>
            </a:pPr>
            <a:endParaRPr lang="en-US" baseline="0" dirty="0" smtClean="0"/>
          </a:p>
          <a:p>
            <a:pPr lvl="0">
              <a:spcBef>
                <a:spcPts val="0"/>
              </a:spcBef>
              <a:buNone/>
            </a:pPr>
            <a:r>
              <a:rPr lang="en-US" baseline="0" dirty="0" smtClean="0"/>
              <a:t>Customers have two choices at this point. They can leave their legacy app as is running in a container, or they can begin to deconstruct it into various micro services. </a:t>
            </a:r>
          </a:p>
          <a:p>
            <a:pPr lvl="0">
              <a:spcBef>
                <a:spcPts val="0"/>
              </a:spcBef>
              <a:buNone/>
            </a:pPr>
            <a:endParaRPr lang="en-US" baseline="0" dirty="0" smtClean="0"/>
          </a:p>
          <a:p>
            <a:pPr lvl="0">
              <a:spcBef>
                <a:spcPts val="0"/>
              </a:spcBef>
              <a:buNone/>
            </a:pPr>
            <a:r>
              <a:rPr lang="en-US" baseline="0" dirty="0" smtClean="0"/>
              <a:t>Organizations often find that if they look across all their applications they will see an number of common services: Logging, authentication, etc. What we see customers doing is removing those services from their monolithic apps and moving them into their own containers. Then those containers can talk to the older applications. In some cases applications can be </a:t>
            </a:r>
            <a:r>
              <a:rPr lang="en-US" baseline="0" dirty="0" err="1" smtClean="0"/>
              <a:t>fuilly</a:t>
            </a:r>
            <a:r>
              <a:rPr lang="en-US" baseline="0" dirty="0" smtClean="0"/>
              <a:t> deconstructed, and in other cases much of the original application remains in tact, and only one or two components are moved to containers. </a:t>
            </a:r>
          </a:p>
          <a:p>
            <a:pPr lvl="0">
              <a:spcBef>
                <a:spcPts val="0"/>
              </a:spcBef>
              <a:buNone/>
            </a:pPr>
            <a:endParaRPr lang="en-US" baseline="0" dirty="0" smtClean="0"/>
          </a:p>
          <a:p>
            <a:pPr lvl="0">
              <a:spcBef>
                <a:spcPts val="0"/>
              </a:spcBef>
              <a:buNone/>
            </a:pPr>
            <a:r>
              <a:rPr lang="en-US" baseline="0" dirty="0" smtClean="0"/>
              <a:t>Finally, in the case of green field applications it often makes sense to simply start with containers for all the reasons previously mentioned. </a:t>
            </a:r>
          </a:p>
          <a:p>
            <a:pPr lvl="0">
              <a:spcBef>
                <a:spcPts val="0"/>
              </a:spcBef>
              <a:buNone/>
            </a:pPr>
            <a:endParaRPr lang="en-US" baseline="0" dirty="0" smtClean="0"/>
          </a:p>
          <a:p>
            <a:pPr lvl="0">
              <a:spcBef>
                <a:spcPts val="0"/>
              </a:spcBef>
              <a:buNone/>
            </a:pPr>
            <a:endParaRPr dirty="0"/>
          </a:p>
        </p:txBody>
      </p:sp>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132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190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DOCKER FOR MAC</a:t>
            </a:r>
          </a:p>
          <a:p>
            <a:r>
              <a:rPr lang="en-US" sz="1200" b="0" i="0" kern="1200" dirty="0" smtClean="0">
                <a:solidFill>
                  <a:schemeClr val="tx1"/>
                </a:solidFill>
                <a:effectLst/>
                <a:latin typeface="+mn-lt"/>
                <a:ea typeface="+mn-ea"/>
                <a:cs typeface="+mn-cs"/>
              </a:rPr>
              <a:t>An integrated, easy-to-deploy environment for building, assembling, and shipping applications from a Mac, Docker for Mac is a native Mac application architected from scratch, with a native user interface and auto-update capability, deeply integrated with OS X native virtualization (</a:t>
            </a:r>
            <a:r>
              <a:rPr lang="en-US" sz="1200" b="0" i="0" kern="1200" dirty="0" err="1" smtClean="0">
                <a:solidFill>
                  <a:schemeClr val="tx1"/>
                </a:solidFill>
                <a:effectLst/>
                <a:latin typeface="+mn-lt"/>
                <a:ea typeface="+mn-ea"/>
                <a:cs typeface="+mn-cs"/>
              </a:rPr>
              <a:t>xhyv</a:t>
            </a:r>
            <a:r>
              <a:rPr lang="en-US" sz="1200" b="0" i="0" kern="1200" dirty="0" smtClean="0">
                <a:solidFill>
                  <a:schemeClr val="tx1"/>
                </a:solidFill>
                <a:effectLst/>
                <a:latin typeface="+mn-lt"/>
                <a:ea typeface="+mn-ea"/>
                <a:cs typeface="+mn-cs"/>
              </a:rPr>
              <a:t>), Hypervisor Framework, networking and file system, making it faster and more reliable than previous ways of getting Docker on a Mac.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With Docker for Mac, volume data access works correctly, including file change notifications enabling edit/test cycles for “in container” development. It includes a DNS server for containers, and is integrated with the Mac OS X networking system so that Docker can be used even when connected to a very restrictive corporate VPN. </a:t>
            </a:r>
          </a:p>
          <a:p>
            <a:endParaRPr lang="en-US" sz="1200" b="0" i="0" kern="1200"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DOCKER FOR WINDOWS</a:t>
            </a:r>
          </a:p>
          <a:p>
            <a:r>
              <a:rPr lang="en-US" sz="1200" b="0" i="0" kern="1200" dirty="0" smtClean="0">
                <a:solidFill>
                  <a:schemeClr val="tx1"/>
                </a:solidFill>
                <a:effectLst/>
                <a:latin typeface="+mn-lt"/>
                <a:ea typeface="+mn-ea"/>
                <a:cs typeface="+mn-cs"/>
              </a:rPr>
              <a:t>An integrated, easy-to-deploy environment for building, assembling, and shipping applications from a Windows PC, Docker for Windows is a native Windows application with a native user interface and auto-update capability, deeply integrated with Windows native virtualization, Hyper-V, networking and file system, making it faster and more reliable than previous ways of getting Docker on a Windows PC.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32</a:t>
            </a:fld>
            <a:endParaRPr lang="en-US"/>
          </a:p>
        </p:txBody>
      </p:sp>
    </p:spTree>
    <p:extLst>
      <p:ext uri="{BB962C8B-B14F-4D97-AF65-F5344CB8AC3E}">
        <p14:creationId xmlns:p14="http://schemas.microsoft.com/office/powerpoint/2010/main" val="748543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Docker on Linux is as simple as curling an installation</a:t>
            </a:r>
            <a:r>
              <a:rPr lang="en-US" baseline="0" dirty="0" smtClean="0"/>
              <a:t> script to the shell. </a:t>
            </a:r>
          </a:p>
          <a:p>
            <a:endParaRPr lang="en-US" baseline="0" dirty="0" smtClean="0"/>
          </a:p>
          <a:p>
            <a:r>
              <a:rPr lang="en-US" baseline="0" dirty="0" err="1" smtClean="0"/>
              <a:t>get.docker.com</a:t>
            </a:r>
            <a:r>
              <a:rPr lang="en-US" baseline="0" dirty="0" smtClean="0"/>
              <a:t> has the </a:t>
            </a:r>
            <a:r>
              <a:rPr lang="en-US" baseline="0" dirty="0" err="1" smtClean="0"/>
              <a:t>lastest</a:t>
            </a:r>
            <a:r>
              <a:rPr lang="en-US" baseline="0" dirty="0" smtClean="0"/>
              <a:t> stable build, whereas </a:t>
            </a:r>
            <a:r>
              <a:rPr lang="en-US" baseline="0" dirty="0" err="1" smtClean="0"/>
              <a:t>test.docker.com</a:t>
            </a:r>
            <a:r>
              <a:rPr lang="en-US" baseline="0" dirty="0" smtClean="0"/>
              <a:t> has beta builds, and </a:t>
            </a:r>
            <a:r>
              <a:rPr lang="en-US" baseline="0" dirty="0" err="1" smtClean="0"/>
              <a:t>experimental.docker.com</a:t>
            </a:r>
            <a:r>
              <a:rPr lang="en-US" baseline="0" dirty="0" smtClean="0"/>
              <a:t> is the cutting edge distribution</a:t>
            </a:r>
          </a:p>
          <a:p>
            <a:endParaRPr lang="en-US" baseline="0" dirty="0" smtClean="0"/>
          </a:p>
          <a:p>
            <a:r>
              <a:rPr lang="en-US" baseline="0" dirty="0" smtClean="0"/>
              <a:t>If you would rather install manually, there are detailed installation instructions for several different distributions up on the website</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33</a:t>
            </a:fld>
            <a:endParaRPr lang="en-US"/>
          </a:p>
        </p:txBody>
      </p:sp>
    </p:spTree>
    <p:extLst>
      <p:ext uri="{BB962C8B-B14F-4D97-AF65-F5344CB8AC3E}">
        <p14:creationId xmlns:p14="http://schemas.microsoft.com/office/powerpoint/2010/main" val="1428703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DOCKER FOR AWS</a:t>
            </a:r>
          </a:p>
          <a:p>
            <a:r>
              <a:rPr lang="en-US" sz="1200" b="0" i="0" kern="1200" dirty="0" smtClean="0">
                <a:solidFill>
                  <a:schemeClr val="tx1"/>
                </a:solidFill>
                <a:effectLst/>
                <a:latin typeface="+mn-lt"/>
                <a:ea typeface="+mn-ea"/>
                <a:cs typeface="+mn-cs"/>
              </a:rPr>
              <a:t>An integrated, easy-to-deploy environment for building, assembling, and shipping applications on AWS, Docker for AWS is a native AWS application optimized to take optimal advantage of the underlying AWS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services while giving you a modern Docker platform that you can use to deploy portable apps. Docker for AWS does not require any software installed.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just need a browser and an AWS account, and can provision Docker in a few clicks. Docker for AWS installs a Swarm of Docker Engines secured end to end with TLS by default, and is integrated with AWS </a:t>
            </a:r>
            <a:r>
              <a:rPr lang="en-US" sz="1200" b="0" i="0" kern="1200" dirty="0" err="1" smtClean="0">
                <a:solidFill>
                  <a:schemeClr val="tx1"/>
                </a:solidFill>
                <a:effectLst/>
                <a:latin typeface="+mn-lt"/>
                <a:ea typeface="+mn-ea"/>
                <a:cs typeface="+mn-cs"/>
              </a:rPr>
              <a:t>Autoscaling</a:t>
            </a:r>
            <a:r>
              <a:rPr lang="en-US" sz="1200" b="0" i="0" kern="1200" dirty="0" smtClean="0">
                <a:solidFill>
                  <a:schemeClr val="tx1"/>
                </a:solidFill>
                <a:effectLst/>
                <a:latin typeface="+mn-lt"/>
                <a:ea typeface="+mn-ea"/>
                <a:cs typeface="+mn-cs"/>
              </a:rPr>
              <a:t>, Elastic Load balancer and Elastic Block Store.</a:t>
            </a:r>
          </a:p>
          <a:p>
            <a:endParaRPr lang="en-US" sz="1200" b="0" i="0" kern="1200"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DOCKER FOR AZURE</a:t>
            </a:r>
          </a:p>
          <a:p>
            <a:r>
              <a:rPr lang="en-US" sz="1200" b="0" i="0" kern="1200" dirty="0" smtClean="0">
                <a:solidFill>
                  <a:schemeClr val="tx1"/>
                </a:solidFill>
                <a:effectLst/>
                <a:latin typeface="+mn-lt"/>
                <a:ea typeface="+mn-ea"/>
                <a:cs typeface="+mn-cs"/>
              </a:rPr>
              <a:t>An integrated, easy-to-deploy environment for building, assembling, and shipping applications on Microsoft Azure, Docker for Azure is a native Azure application optimized to take optimal advantage of the underlying Azure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services while giving you a modern Docker platform that you can use to deploy portable apps. Docker for Azure does not require any software installed.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just need a browser and an Azure account, and can provision Docker in a few clicks. Docker for Azure installs a Swarm of Docker Engines secured end to end with TLS by default, and is integrated with Azure VM Scale Sets for </a:t>
            </a:r>
            <a:r>
              <a:rPr lang="en-US" sz="1200" b="0" i="0" kern="1200" dirty="0" err="1" smtClean="0">
                <a:solidFill>
                  <a:schemeClr val="tx1"/>
                </a:solidFill>
                <a:effectLst/>
                <a:latin typeface="+mn-lt"/>
                <a:ea typeface="+mn-ea"/>
                <a:cs typeface="+mn-cs"/>
              </a:rPr>
              <a:t>autoscaling</a:t>
            </a:r>
            <a:r>
              <a:rPr lang="en-US" sz="1200" b="0" i="0" kern="1200" dirty="0" smtClean="0">
                <a:solidFill>
                  <a:schemeClr val="tx1"/>
                </a:solidFill>
                <a:effectLst/>
                <a:latin typeface="+mn-lt"/>
                <a:ea typeface="+mn-ea"/>
                <a:cs typeface="+mn-cs"/>
              </a:rPr>
              <a:t>, Azure Load Balancer and Azure Storage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34</a:t>
            </a:fld>
            <a:endParaRPr lang="en-US"/>
          </a:p>
        </p:txBody>
      </p:sp>
    </p:spTree>
    <p:extLst>
      <p:ext uri="{BB962C8B-B14F-4D97-AF65-F5344CB8AC3E}">
        <p14:creationId xmlns:p14="http://schemas.microsoft.com/office/powerpoint/2010/main" val="179314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smtClean="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smtClean="0">
              <a:solidFill>
                <a:schemeClr val="tx1"/>
              </a:solidFill>
              <a:effectLst/>
              <a:latin typeface="+mn-lt"/>
              <a:ea typeface="+mn-ea"/>
              <a:cs typeface="+mn-cs"/>
            </a:endParaRPr>
          </a:p>
          <a:p>
            <a:pPr lvl="0">
              <a:spcBef>
                <a:spcPts val="0"/>
              </a:spcBef>
              <a:buNone/>
            </a:pPr>
            <a:r>
              <a:rPr lang="en-US" sz="1200" b="0" i="0" u="none" strike="noStrike" kern="1200" dirty="0" smtClean="0">
                <a:solidFill>
                  <a:schemeClr val="tx1"/>
                </a:solidFill>
                <a:effectLst/>
                <a:latin typeface="+mn-lt"/>
                <a:ea typeface="+mn-ea"/>
                <a:cs typeface="+mn-cs"/>
              </a:rPr>
              <a:t>VMs are a</a:t>
            </a:r>
            <a:r>
              <a:rPr lang="en-US" sz="1200" b="0" i="0" u="none" strike="noStrike" kern="1200" baseline="0" dirty="0" smtClean="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p>
          <a:p>
            <a:pPr lvl="0">
              <a:spcBef>
                <a:spcPts val="0"/>
              </a:spcBef>
              <a:buNone/>
            </a:pPr>
            <a:endParaRPr lang="en-US" sz="1200" b="0" i="0" u="none" strike="noStrike" kern="1200" dirty="0" smtClean="0">
              <a:solidFill>
                <a:schemeClr val="tx1"/>
              </a:solidFill>
              <a:effectLst/>
              <a:latin typeface="+mn-lt"/>
              <a:ea typeface="+mn-ea"/>
              <a:cs typeface="+mn-cs"/>
            </a:endParaRPr>
          </a:p>
          <a:p>
            <a:pPr lvl="0">
              <a:spcBef>
                <a:spcPts val="0"/>
              </a:spcBef>
              <a:buNone/>
            </a:pPr>
            <a:r>
              <a:rPr lang="en-US" sz="1200" b="0" i="0" u="none" strike="noStrike" kern="1200" dirty="0" smtClean="0">
                <a:solidFill>
                  <a:schemeClr val="tx1"/>
                </a:solidFill>
                <a:effectLst/>
                <a:latin typeface="+mn-lt"/>
                <a:ea typeface="+mn-ea"/>
                <a:cs typeface="+mn-cs"/>
              </a:rPr>
              <a:t>Isolated resources</a:t>
            </a:r>
          </a:p>
          <a:p>
            <a:pPr lvl="0">
              <a:spcBef>
                <a:spcPts val="0"/>
              </a:spcBef>
              <a:buNone/>
            </a:pPr>
            <a:r>
              <a:rPr lang="en-US" sz="1200" b="0" i="0" u="none" strike="noStrike" kern="1200" dirty="0" smtClean="0">
                <a:solidFill>
                  <a:schemeClr val="tx1"/>
                </a:solidFill>
                <a:effectLst/>
                <a:latin typeface="+mn-lt"/>
                <a:ea typeface="+mn-ea"/>
                <a:cs typeface="+mn-cs"/>
              </a:rPr>
              <a:t>Full OS +</a:t>
            </a:r>
            <a:r>
              <a:rPr lang="en-US" sz="1200" b="0" i="0" u="none" strike="noStrike" kern="1200" baseline="0" dirty="0" smtClean="0">
                <a:solidFill>
                  <a:schemeClr val="tx1"/>
                </a:solidFill>
                <a:effectLst/>
                <a:latin typeface="+mn-lt"/>
                <a:ea typeface="+mn-ea"/>
                <a:cs typeface="+mn-cs"/>
              </a:rPr>
              <a:t> App</a:t>
            </a:r>
          </a:p>
          <a:p>
            <a:pPr lvl="0">
              <a:spcBef>
                <a:spcPts val="0"/>
              </a:spcBef>
              <a:buNone/>
            </a:pPr>
            <a:r>
              <a:rPr lang="en-US" sz="1200" b="0" i="0" u="none" strike="noStrike" kern="1200" baseline="0" dirty="0" smtClean="0">
                <a:solidFill>
                  <a:schemeClr val="tx1"/>
                </a:solidFill>
                <a:effectLst/>
                <a:latin typeface="+mn-lt"/>
                <a:ea typeface="+mn-ea"/>
                <a:cs typeface="+mn-cs"/>
              </a:rPr>
              <a:t>Several Minutes to Boot</a:t>
            </a:r>
          </a:p>
          <a:p>
            <a:pPr lvl="0">
              <a:spcBef>
                <a:spcPts val="0"/>
              </a:spcBef>
              <a:buNone/>
            </a:pPr>
            <a:r>
              <a:rPr lang="en-US" sz="1200" b="0" i="0" u="none" strike="noStrike" kern="1200" baseline="0" dirty="0" smtClean="0">
                <a:solidFill>
                  <a:schemeClr val="tx1"/>
                </a:solidFill>
                <a:effectLst/>
                <a:latin typeface="+mn-lt"/>
                <a:ea typeface="+mn-ea"/>
                <a:cs typeface="+mn-cs"/>
              </a:rPr>
              <a:t>Hypervisor-based</a:t>
            </a:r>
          </a:p>
          <a:p>
            <a:pPr lvl="0">
              <a:spcBef>
                <a:spcPts val="0"/>
              </a:spcBef>
              <a:buNone/>
            </a:pPr>
            <a:r>
              <a:rPr lang="en-US" sz="1200" b="0" i="0" u="none" strike="noStrike" kern="1200" baseline="0" dirty="0" smtClean="0">
                <a:solidFill>
                  <a:schemeClr val="tx1"/>
                </a:solidFill>
                <a:effectLst/>
                <a:latin typeface="+mn-lt"/>
                <a:ea typeface="+mn-ea"/>
                <a:cs typeface="+mn-cs"/>
              </a:rPr>
              <a:t>No Underlying OS</a:t>
            </a:r>
          </a:p>
          <a:p>
            <a:pPr lvl="0">
              <a:spcBef>
                <a:spcPts val="0"/>
              </a:spcBef>
              <a:buNone/>
            </a:pPr>
            <a:r>
              <a:rPr lang="en-US" sz="1200" b="0" i="0" u="none" strike="noStrike" kern="1200" baseline="0" dirty="0" smtClean="0">
                <a:solidFill>
                  <a:schemeClr val="tx1"/>
                </a:solidFill>
                <a:effectLst/>
                <a:latin typeface="+mn-lt"/>
                <a:ea typeface="+mn-ea"/>
                <a:cs typeface="+mn-cs"/>
              </a:rPr>
              <a:t>Monolithic</a:t>
            </a:r>
          </a:p>
          <a:p>
            <a:pPr lvl="0">
              <a:spcBef>
                <a:spcPts val="0"/>
              </a:spcBef>
              <a:buNone/>
            </a:pPr>
            <a:endParaRPr lang="en-US" sz="1200" b="0" i="0" u="none" strike="noStrike" kern="1200" dirty="0" smtClean="0">
              <a:solidFill>
                <a:schemeClr val="tx1"/>
              </a:solidFill>
              <a:effectLst/>
              <a:latin typeface="+mn-lt"/>
              <a:ea typeface="+mn-ea"/>
              <a:cs typeface="+mn-cs"/>
            </a:endParaRPr>
          </a:p>
          <a:p>
            <a:pPr lvl="0">
              <a:spcBef>
                <a:spcPts val="0"/>
              </a:spcBef>
              <a:buNone/>
            </a:pPr>
            <a:endParaRPr lang="en-US" sz="1200" b="0" i="0" u="none" strike="noStrike" kern="1200" baseline="0" dirty="0" smtClean="0">
              <a:solidFill>
                <a:schemeClr val="tx1"/>
              </a:solidFill>
              <a:effectLst/>
              <a:latin typeface="+mn-lt"/>
              <a:ea typeface="+mn-ea"/>
              <a:cs typeface="+mn-cs"/>
            </a:endParaRPr>
          </a:p>
          <a:p>
            <a:pPr lvl="0">
              <a:spcBef>
                <a:spcPts val="0"/>
              </a:spcBef>
              <a:buNone/>
            </a:pP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workshops, you can have your attendees</a:t>
            </a:r>
            <a:r>
              <a:rPr lang="en-US" baseline="0" dirty="0" smtClean="0"/>
              <a:t> follow the labs in the attached </a:t>
            </a:r>
            <a:r>
              <a:rPr lang="en-US" baseline="0" dirty="0" err="1" smtClean="0"/>
              <a:t>GitHub</a:t>
            </a:r>
            <a:r>
              <a:rPr lang="en-US" baseline="0" dirty="0" smtClean="0"/>
              <a:t> repo.</a:t>
            </a:r>
          </a:p>
          <a:p>
            <a:endParaRPr lang="en-US" baseline="0" dirty="0" smtClean="0"/>
          </a:p>
          <a:p>
            <a:r>
              <a:rPr lang="en-US" baseline="0" dirty="0" smtClean="0"/>
              <a:t>They are designed to work for Docker for Mac / Windows as well as Docker Machine.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36</a:t>
            </a:fld>
            <a:endParaRPr lang="en-US"/>
          </a:p>
        </p:txBody>
      </p:sp>
    </p:spTree>
    <p:extLst>
      <p:ext uri="{BB962C8B-B14F-4D97-AF65-F5344CB8AC3E}">
        <p14:creationId xmlns:p14="http://schemas.microsoft.com/office/powerpoint/2010/main" val="455434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1448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smtClean="0"/>
          </a:p>
          <a:p>
            <a:endParaRPr lang="en-US" dirty="0" smtClean="0"/>
          </a:p>
          <a:p>
            <a:r>
              <a:rPr lang="en-US" dirty="0" smtClean="0"/>
              <a:t>The test, which</a:t>
            </a:r>
            <a:r>
              <a:rPr lang="en-US" baseline="0" dirty="0" smtClean="0"/>
              <a:t> uses the </a:t>
            </a:r>
            <a:r>
              <a:rPr lang="en-US" baseline="0" dirty="0" err="1" smtClean="0"/>
              <a:t>SysBench</a:t>
            </a:r>
            <a:r>
              <a:rPr lang="en-US" baseline="0" dirty="0" smtClean="0"/>
              <a:t> benchmark, was run on HPE </a:t>
            </a:r>
            <a:r>
              <a:rPr lang="en-US" baseline="0" dirty="0" err="1" smtClean="0"/>
              <a:t>Proliant</a:t>
            </a:r>
            <a:r>
              <a:rPr lang="en-US" baseline="0" dirty="0" smtClean="0"/>
              <a:t> servers w/ 3Par storage. And used Docker CS (commercially supported) Engine 1.12.3 and VMware </a:t>
            </a:r>
            <a:r>
              <a:rPr lang="en-US" baseline="0" dirty="0" err="1" smtClean="0"/>
              <a:t>ESXi</a:t>
            </a:r>
            <a:r>
              <a:rPr lang="en-US" baseline="0" dirty="0" smtClean="0"/>
              <a:t> 6. Bret used RHEL 7.2 as the host platform whenever a kernel was needed.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41</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this testing we used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to measure database performance. </a:t>
            </a:r>
            <a:r>
              <a:rPr lang="en-US" sz="1200" kern="1200" dirty="0" err="1" smtClean="0">
                <a:solidFill>
                  <a:schemeClr val="tx1"/>
                </a:solidFill>
                <a:effectLst/>
                <a:latin typeface="+mn-lt"/>
                <a:ea typeface="+mn-ea"/>
                <a:cs typeface="+mn-cs"/>
              </a:rPr>
              <a:t>SysBench</a:t>
            </a:r>
            <a:r>
              <a:rPr lang="en-US" sz="1200" kern="1200" baseline="0" dirty="0" smtClean="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smtClean="0">
                <a:solidFill>
                  <a:schemeClr val="tx1"/>
                </a:solidFill>
                <a:effectLst/>
                <a:latin typeface="+mn-lt"/>
                <a:ea typeface="+mn-ea"/>
                <a:cs typeface="+mn-cs"/>
              </a:rPr>
              <a:t>SysBench</a:t>
            </a:r>
            <a:r>
              <a:rPr lang="en-US" sz="1200" kern="1200" baseline="0" dirty="0" smtClean="0">
                <a:solidFill>
                  <a:schemeClr val="tx1"/>
                </a:solidFill>
                <a:effectLst/>
                <a:latin typeface="+mn-lt"/>
                <a:ea typeface="+mn-ea"/>
                <a:cs typeface="+mn-cs"/>
              </a:rPr>
              <a:t> performance.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Initially 8 instances of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were run in 8 separate VMs, and a baseline measurement was taken.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a single VM was built that used the same total resources as the 8 VMs used in the first phase.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was then run inside of 8 different containers on that host.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test</a:t>
            </a:r>
            <a:r>
              <a:rPr lang="en-US" sz="1200" kern="1200" baseline="0" dirty="0" smtClean="0">
                <a:solidFill>
                  <a:schemeClr val="tx1"/>
                </a:solidFill>
                <a:effectLst/>
                <a:latin typeface="+mn-lt"/>
                <a:ea typeface="+mn-ea"/>
                <a:cs typeface="+mn-cs"/>
              </a:rPr>
              <a:t> was </a:t>
            </a:r>
            <a:r>
              <a:rPr lang="en-US" sz="1200" kern="1200" dirty="0" smtClean="0">
                <a:solidFill>
                  <a:schemeClr val="tx1"/>
                </a:solidFill>
                <a:effectLst/>
                <a:latin typeface="+mn-lt"/>
                <a:ea typeface="+mn-ea"/>
                <a:cs typeface="+mn-cs"/>
              </a:rPr>
              <a:t>designed under the following constraints:</a:t>
            </a:r>
          </a:p>
          <a:p>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smtClean="0">
                <a:solidFill>
                  <a:schemeClr val="tx1"/>
                </a:solidFill>
                <a:effectLst/>
                <a:latin typeface="+mn-lt"/>
                <a:ea typeface="+mn-ea"/>
                <a:cs typeface="+mn-cs"/>
              </a:rPr>
              <a:t>vms</a:t>
            </a:r>
            <a:r>
              <a:rPr lang="en-US" sz="1200" kern="1200" dirty="0" smtClean="0">
                <a:solidFill>
                  <a:schemeClr val="tx1"/>
                </a:solidFill>
                <a:effectLst/>
                <a:latin typeface="+mn-lt"/>
                <a:ea typeface="+mn-ea"/>
                <a:cs typeface="+mn-cs"/>
              </a:rPr>
              <a:t> vs 8 containers of similar sizes).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smtClean="0">
                <a:solidFill>
                  <a:schemeClr val="tx1"/>
                </a:solidFill>
                <a:effectLst/>
                <a:latin typeface="+mn-lt"/>
                <a:ea typeface="+mn-ea"/>
                <a:cs typeface="+mn-cs"/>
              </a:rPr>
              <a:t>OneView</a:t>
            </a:r>
            <a:r>
              <a:rPr lang="en-US" sz="1200" kern="1200" dirty="0" smtClean="0">
                <a:solidFill>
                  <a:schemeClr val="tx1"/>
                </a:solidFill>
                <a:effectLst/>
                <a:latin typeface="+mn-lt"/>
                <a:ea typeface="+mn-ea"/>
                <a:cs typeface="+mn-cs"/>
              </a:rPr>
              <a:t> server profile template for the 3 identical HPE ProLiant DL360 servers utilized in the testing</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smtClean="0">
                <a:solidFill>
                  <a:schemeClr val="tx1"/>
                </a:solidFill>
                <a:effectLst/>
                <a:latin typeface="+mn-lt"/>
                <a:ea typeface="+mn-ea"/>
                <a:cs typeface="+mn-cs"/>
              </a:rPr>
              <a:t> had the same total CPUs and RAM as were consumed by the 8 VMs in Scenario 1</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42</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dust settled we found that the benchmark showed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27% performance improvement when run in multiple containers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Both of these results were after we tuned the VM host to leverage CPU affinity and pinning.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43</a:t>
            </a:fld>
            <a:endParaRPr lang="en-US"/>
          </a:p>
        </p:txBody>
      </p:sp>
    </p:spTree>
    <p:extLst>
      <p:ext uri="{BB962C8B-B14F-4D97-AF65-F5344CB8AC3E}">
        <p14:creationId xmlns:p14="http://schemas.microsoft.com/office/powerpoint/2010/main" val="1546675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chart</a:t>
            </a:r>
            <a:r>
              <a:rPr lang="en-US" sz="1200" kern="1200" baseline="0" dirty="0" smtClean="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Areas we saw significant disk savings include:</a:t>
            </a:r>
          </a:p>
          <a:p>
            <a:pPr lvl="0"/>
            <a:r>
              <a:rPr lang="en-US" sz="1200" kern="1200" dirty="0" smtClean="0">
                <a:solidFill>
                  <a:schemeClr val="tx1"/>
                </a:solidFill>
                <a:effectLst/>
                <a:latin typeface="+mn-lt"/>
                <a:ea typeface="+mn-ea"/>
                <a:cs typeface="+mn-cs"/>
              </a:rPr>
              <a:t>Fewer VM’s with OS overhead. A bare RHEL </a:t>
            </a:r>
            <a:r>
              <a:rPr lang="en-US" sz="1200" kern="1200" dirty="0" err="1" smtClean="0">
                <a:solidFill>
                  <a:schemeClr val="tx1"/>
                </a:solidFill>
                <a:effectLst/>
                <a:latin typeface="+mn-lt"/>
                <a:ea typeface="+mn-ea"/>
                <a:cs typeface="+mn-cs"/>
              </a:rPr>
              <a:t>vmdk</a:t>
            </a:r>
            <a:r>
              <a:rPr lang="en-US" sz="1200" kern="1200" dirty="0" smtClean="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smtClean="0">
                <a:solidFill>
                  <a:schemeClr val="tx1"/>
                </a:solidFill>
                <a:effectLst/>
                <a:latin typeface="+mn-lt"/>
                <a:ea typeface="+mn-ea"/>
                <a:cs typeface="+mn-cs"/>
              </a:rPr>
              <a:t>Docker images are single instance storage.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smtClean="0">
                <a:solidFill>
                  <a:schemeClr val="tx1"/>
                </a:solidFill>
                <a:effectLst/>
                <a:latin typeface="+mn-lt"/>
                <a:ea typeface="+mn-ea"/>
                <a:cs typeface="+mn-cs"/>
              </a:rPr>
              <a:t>VMware </a:t>
            </a:r>
            <a:r>
              <a:rPr lang="en-US" sz="1200" kern="1200" dirty="0" err="1" smtClean="0">
                <a:solidFill>
                  <a:schemeClr val="tx1"/>
                </a:solidFill>
                <a:effectLst/>
                <a:latin typeface="+mn-lt"/>
                <a:ea typeface="+mn-ea"/>
                <a:cs typeface="+mn-cs"/>
              </a:rPr>
              <a:t>ESXi</a:t>
            </a:r>
            <a:r>
              <a:rPr lang="en-US" sz="1200" kern="1200" dirty="0" smtClean="0">
                <a:solidFill>
                  <a:schemeClr val="tx1"/>
                </a:solidFill>
                <a:effectLst/>
                <a:latin typeface="+mn-lt"/>
                <a:ea typeface="+mn-ea"/>
                <a:cs typeface="+mn-cs"/>
              </a:rPr>
              <a:t> needs a minimum 5GB to install, so we’ll consider that a savings on S3.</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Tip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removal of VM’s running a standard RHEL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which we averaged at 1.5GB savings per workload.</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reserved 1GB of memory for the </a:t>
            </a:r>
            <a:r>
              <a:rPr lang="en-US" sz="1200" kern="1200" dirty="0" err="1" smtClean="0">
                <a:solidFill>
                  <a:schemeClr val="tx1"/>
                </a:solidFill>
                <a:effectLst/>
                <a:latin typeface="+mn-lt"/>
                <a:ea typeface="+mn-ea"/>
                <a:cs typeface="+mn-cs"/>
              </a:rPr>
              <a:t>ESXi</a:t>
            </a:r>
            <a:r>
              <a:rPr lang="en-US" sz="1200" kern="1200" dirty="0" smtClean="0">
                <a:solidFill>
                  <a:schemeClr val="tx1"/>
                </a:solidFill>
                <a:effectLst/>
                <a:latin typeface="+mn-lt"/>
                <a:ea typeface="+mn-ea"/>
                <a:cs typeface="+mn-cs"/>
              </a:rPr>
              <a:t> host, which we eliminated in S3.</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Tip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smtClean="0">
                <a:solidFill>
                  <a:schemeClr val="tx1"/>
                </a:solidFill>
                <a:effectLst/>
                <a:latin typeface="+mn-lt"/>
                <a:ea typeface="+mn-ea"/>
                <a:cs typeface="+mn-cs"/>
              </a:rPr>
              <a:t>Any reason we don't want to call out the % in text?</a:t>
            </a:r>
          </a:p>
          <a:p>
            <a:r>
              <a:rPr lang="en-US" sz="1200" kern="1200" dirty="0" smtClean="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44</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kern="1200" dirty="0" smtClean="0">
                <a:solidFill>
                  <a:schemeClr val="tx1"/>
                </a:solidFill>
                <a:effectLst/>
                <a:latin typeface="+mn-lt"/>
                <a:ea typeface="+mn-ea"/>
                <a:cs typeface="+mn-cs"/>
              </a:rPr>
              <a:t>Plan for higher density</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Docker containers, from a resource and performance perspective, are essentially just standard Linux processes that have been wrapped by light-weight Linux kernel features that have little to no effect on performance overheads. When you plan for workloads in containers, plan for higher density of these workloads on the host OS (virtual or bare-metal) than you may have with virtual machines. You'll gain utilization benefits from higher density of resources like storage and memory due to no longer needing the OS overhead of multiple virtual machines. Based on the S2 and S3 test scenario results, consolidation is also a path to higher performance on the same hardware, and specifically processor performance improvements over the traditional model of "many VM's per host with one main workload each".</a:t>
            </a:r>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Bare Metal or Bigger VMs-</a:t>
            </a:r>
            <a:r>
              <a:rPr lang="en-US" sz="1200" kern="1200" dirty="0" smtClean="0">
                <a:solidFill>
                  <a:schemeClr val="tx1"/>
                </a:solidFill>
                <a:effectLst/>
                <a:latin typeface="+mn-lt"/>
                <a:ea typeface="+mn-ea"/>
                <a:cs typeface="+mn-cs"/>
              </a:rPr>
              <a:t> The bare-metal scenario, S3, yielded performance and capacity improvements beyond all other scenarios. If it fits your infrastructure management model to choose bare-metal hosts for your containers, you'll get higher density of workloads with improved overall performance then you would with virtual machines. </a:t>
            </a:r>
          </a:p>
          <a:p>
            <a:pPr lvl="0" fontAlgn="base"/>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if moving to bare-metal containers is not something you're able to take advantage of today, you can still gain performance and resource utilization improvements by consolidating your workloads to fewer, larger virtual machines with a higher count of container workloads in each. This option is typically better than replacing the "one workload per VM" with a "one container per VM" model.</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Tune to optimize – </a:t>
            </a:r>
            <a:r>
              <a:rPr lang="en-US" sz="1200" kern="1200" dirty="0" smtClean="0">
                <a:solidFill>
                  <a:schemeClr val="tx1"/>
                </a:solidFill>
                <a:effectLst/>
                <a:latin typeface="+mn-lt"/>
                <a:ea typeface="+mn-ea"/>
                <a:cs typeface="+mn-cs"/>
              </a:rPr>
              <a:t>Depending on the application, some tuning may be required to achieve optimal performance with virtual machines or containers. For example, our tests show that for CPU-bound workloads, performance can vary widely based on VM and container CPU affinity settings. If you're using VM's (with or without containers) and have workloads that are largely CPU bound, you should perform some benchmarking with and without CPU affinity set in your environment to gain a clearer understanding of its potential benefits.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45</a:t>
            </a:fld>
            <a:endParaRPr lang="en-US"/>
          </a:p>
        </p:txBody>
      </p:sp>
    </p:spTree>
    <p:extLst>
      <p:ext uri="{BB962C8B-B14F-4D97-AF65-F5344CB8AC3E}">
        <p14:creationId xmlns:p14="http://schemas.microsoft.com/office/powerpoint/2010/main" val="108684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r>
              <a:rPr lang="en-US" sz="1200" b="0" i="0" u="none" strike="noStrike" kern="1200" dirty="0" smtClean="0">
                <a:solidFill>
                  <a:schemeClr val="tx1"/>
                </a:solidFill>
                <a:effectLst/>
                <a:latin typeface="+mn-lt"/>
                <a:ea typeface="+mn-ea"/>
                <a:cs typeface="+mn-cs"/>
              </a:rPr>
              <a:t>.</a:t>
            </a:r>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smtClean="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lang="en-US" sz="1200" b="0" i="0" u="none" strike="noStrike" kern="1200" baseline="0" dirty="0" smtClean="0">
              <a:solidFill>
                <a:schemeClr val="tx1"/>
              </a:solidFill>
              <a:effectLst/>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Shared resources (</a:t>
            </a:r>
            <a:r>
              <a:rPr lang="en-US" sz="1200" b="0" i="0" u="none" strike="noStrike" kern="1200" dirty="0" smtClean="0">
                <a:solidFill>
                  <a:schemeClr val="tx1"/>
                </a:solidFill>
                <a:effectLst/>
                <a:latin typeface="+mn-lt"/>
                <a:ea typeface="+mn-ea"/>
                <a:cs typeface="+mn-cs"/>
              </a:rPr>
              <a:t>Reduced overhead of managing</a:t>
            </a:r>
            <a:r>
              <a:rPr lang="en-US" sz="1200" b="0" i="0" u="none" strike="noStrike" kern="1200" baseline="0" dirty="0" smtClean="0">
                <a:solidFill>
                  <a:schemeClr val="tx1"/>
                </a:solidFill>
                <a:effectLst/>
                <a:latin typeface="+mn-lt"/>
                <a:ea typeface="+mn-ea"/>
                <a:cs typeface="+mn-cs"/>
              </a:rPr>
              <a:t> the OS per VM.)</a:t>
            </a:r>
          </a:p>
          <a:p>
            <a:r>
              <a:rPr lang="en-US" sz="1200" b="0" i="0" u="none" strike="noStrike" kern="1200" baseline="0" dirty="0" smtClean="0">
                <a:solidFill>
                  <a:schemeClr val="tx1"/>
                </a:solidFill>
                <a:effectLst/>
                <a:latin typeface="+mn-lt"/>
                <a:ea typeface="+mn-ea"/>
                <a:cs typeface="+mn-cs"/>
              </a:rPr>
              <a:t>Lighter weight</a:t>
            </a:r>
          </a:p>
          <a:p>
            <a:r>
              <a:rPr lang="en-US" sz="1200" b="0" i="0" u="none" strike="noStrike" kern="1200" baseline="0" dirty="0" smtClean="0">
                <a:solidFill>
                  <a:schemeClr val="tx1"/>
                </a:solidFill>
                <a:effectLst/>
                <a:latin typeface="+mn-lt"/>
                <a:ea typeface="+mn-ea"/>
                <a:cs typeface="+mn-cs"/>
              </a:rPr>
              <a:t>Faster instantiation (spin up faster)</a:t>
            </a:r>
          </a:p>
          <a:p>
            <a:r>
              <a:rPr lang="en-US" sz="1200" b="0" i="0" u="none" strike="noStrike" kern="1200" baseline="0" dirty="0" smtClean="0">
                <a:solidFill>
                  <a:schemeClr val="tx1"/>
                </a:solidFill>
                <a:effectLst/>
                <a:latin typeface="+mn-lt"/>
                <a:ea typeface="+mn-ea"/>
                <a:cs typeface="+mn-cs"/>
              </a:rPr>
              <a:t>No Hypervisor</a:t>
            </a:r>
          </a:p>
          <a:p>
            <a:r>
              <a:rPr lang="en-US" sz="1200" b="0" i="0" u="none" strike="noStrike" kern="1200" baseline="0" dirty="0" smtClean="0">
                <a:solidFill>
                  <a:schemeClr val="tx1"/>
                </a:solidFill>
                <a:effectLst/>
                <a:latin typeface="+mn-lt"/>
                <a:ea typeface="+mn-ea"/>
                <a:cs typeface="+mn-cs"/>
              </a:rPr>
              <a:t>Linux and Windows</a:t>
            </a:r>
          </a:p>
          <a:p>
            <a:r>
              <a:rPr lang="en-US" sz="1200" b="0" i="0" u="none" strike="noStrike" kern="1200" baseline="0" dirty="0" err="1" smtClean="0">
                <a:solidFill>
                  <a:schemeClr val="tx1"/>
                </a:solidFill>
                <a:effectLst/>
                <a:latin typeface="+mn-lt"/>
                <a:ea typeface="+mn-ea"/>
                <a:cs typeface="+mn-cs"/>
              </a:rPr>
              <a:t>Microservices</a:t>
            </a:r>
            <a:r>
              <a:rPr lang="en-US" sz="1200" b="0" i="0" u="none" strike="noStrike" kern="1200" baseline="0" dirty="0" smtClean="0">
                <a:solidFill>
                  <a:schemeClr val="tx1"/>
                </a:solidFill>
                <a:effectLst/>
                <a:latin typeface="+mn-lt"/>
                <a:ea typeface="+mn-ea"/>
                <a:cs typeface="+mn-cs"/>
              </a:rPr>
              <a:t>, Monoliths</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So if containers are not VMs, a logical question is: Can VMs and Docker containers coexist</a:t>
            </a:r>
            <a:r>
              <a:rPr lang="en-US" sz="1200" b="0" i="0" u="none" strike="noStrike" kern="1200" dirty="0" smtClean="0">
                <a:solidFill>
                  <a:schemeClr val="tx1"/>
                </a:solidFill>
                <a:effectLst/>
                <a:latin typeface="+mn-lt"/>
                <a:ea typeface="+mn-ea"/>
                <a:cs typeface="+mn-cs"/>
              </a:rPr>
              <a:t>?</a:t>
            </a:r>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The answer is a resounding “yes.”</a:t>
            </a:r>
            <a:endParaRPr lang="en-US" b="0" dirty="0" smtClean="0">
              <a:effectLst/>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r>
              <a:rPr lang="en-US" sz="1200" b="0" i="0" u="none" strike="noStrike" kern="1200" dirty="0" smtClean="0">
                <a:solidFill>
                  <a:schemeClr val="tx1"/>
                </a:solidFill>
                <a:effectLst/>
                <a:latin typeface="+mn-lt"/>
                <a:ea typeface="+mn-ea"/>
                <a:cs typeface="+mn-cs"/>
              </a:rPr>
              <a:t>.</a:t>
            </a:r>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smtClean="0">
              <a:effectLst/>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r>
              <a:rPr lang="en-US" sz="1200" b="0" i="0" u="none" strike="noStrike" kern="1200" dirty="0" smtClean="0">
                <a:solidFill>
                  <a:schemeClr val="tx1"/>
                </a:solidFill>
                <a:effectLst/>
                <a:latin typeface="+mn-lt"/>
                <a:ea typeface="+mn-ea"/>
                <a:cs typeface="+mn-cs"/>
              </a:rPr>
              <a:t>.</a:t>
            </a:r>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smtClean="0">
                <a:solidFill>
                  <a:schemeClr val="tx1"/>
                </a:solidFill>
                <a:effectLst/>
                <a:latin typeface="+mn-lt"/>
                <a:ea typeface="+mn-ea"/>
                <a:cs typeface="+mn-cs"/>
              </a:rPr>
              <a:t>sysadmins</a:t>
            </a:r>
            <a:r>
              <a:rPr lang="en-US" sz="1200" b="0" i="0" u="none" strike="noStrike" kern="1200" dirty="0" smtClean="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endParaRPr lang="en-US" sz="1200" b="0" i="0" u="none" strike="noStrike" kern="1200" dirty="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8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https://</a:t>
            </a:r>
            <a:r>
              <a:rPr lang="en-US" sz="1100" b="0" i="0" u="none" strike="noStrike" cap="none" dirty="0" err="1" smtClean="0">
                <a:solidFill>
                  <a:schemeClr val="dk1"/>
                </a:solidFill>
                <a:latin typeface="Arial"/>
                <a:ea typeface="Arial"/>
                <a:cs typeface="Arial"/>
                <a:sym typeface="Arial"/>
              </a:rPr>
              <a:t>www.docker.com</a:t>
            </a:r>
            <a:r>
              <a:rPr lang="en-US" sz="1100" b="0" i="0" u="none" strike="noStrike" cap="none" dirty="0" smtClean="0">
                <a:solidFill>
                  <a:schemeClr val="dk1"/>
                </a:solidFill>
                <a:latin typeface="Arial"/>
                <a:ea typeface="Arial"/>
                <a:cs typeface="Arial"/>
                <a:sym typeface="Arial"/>
              </a:rPr>
              <a:t>/what-container</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268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container image is a lightweight, stand-alone, executable package of a piece of software that includes everything needed to run it: code, runtime, system tools, system libraries, settings. Available for both Linux and Windows based apps, containerized software will always run the same, regardless of the environment. Containers isolate software from its surroundings, for example differences between development and staging environments and help reduce conflicts between teams running different software on the same infrastructure.</a:t>
            </a:r>
          </a:p>
          <a:p>
            <a:endParaRPr lang="en-US" sz="1200" dirty="0" smtClean="0"/>
          </a:p>
          <a:p>
            <a:pPr marL="342900" marR="0" indent="-34290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t>Containerization users the kernel on the host operating system to run multiple root file systems.</a:t>
            </a:r>
          </a:p>
          <a:p>
            <a:pPr marL="342900" indent="-342900">
              <a:buFont typeface="Arial" charset="0"/>
              <a:buChar char="•"/>
            </a:pPr>
            <a:r>
              <a:rPr lang="en-US" dirty="0" smtClean="0">
                <a:solidFill>
                  <a:schemeClr val="tx1"/>
                </a:solidFill>
              </a:rPr>
              <a:t>Each root file system is called a container</a:t>
            </a:r>
          </a:p>
          <a:p>
            <a:pPr marL="342900" indent="-342900">
              <a:buFont typeface="Arial" charset="0"/>
              <a:buChar char="•"/>
            </a:pPr>
            <a:r>
              <a:rPr lang="en-US" dirty="0" smtClean="0">
                <a:solidFill>
                  <a:schemeClr val="tx1"/>
                </a:solidFill>
              </a:rPr>
              <a:t>Container wraps an application and everything it needs to run into a single standard unit that can run in any environment</a:t>
            </a:r>
          </a:p>
          <a:p>
            <a:pPr marL="342900" indent="-342900">
              <a:buFont typeface="Arial" charset="0"/>
              <a:buChar char="•"/>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Docker containers running on a single machine share that machine's operating system kernel; they start instantly and use less compute and RAM. Images are constructed from filesystem layers and share common files. This minimizes disk usage and image downloads are much faster.</a:t>
            </a: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626B5B97-6967-46EC-ACF4-34CD29FFC565}" type="slidenum">
              <a:rPr lang="en-US" smtClean="0"/>
              <a:t>10</a:t>
            </a:fld>
            <a:endParaRPr lang="en-US"/>
          </a:p>
        </p:txBody>
      </p:sp>
    </p:spTree>
    <p:extLst>
      <p:ext uri="{BB962C8B-B14F-4D97-AF65-F5344CB8AC3E}">
        <p14:creationId xmlns:p14="http://schemas.microsoft.com/office/powerpoint/2010/main" val="1245263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r>
              <a:rPr lang="en-US" sz="1200" b="0" i="0" kern="1200" cap="all" dirty="0" smtClean="0">
                <a:solidFill>
                  <a:schemeClr val="tx1"/>
                </a:solidFill>
                <a:effectLst/>
                <a:latin typeface="+mn-lt"/>
                <a:ea typeface="+mn-ea"/>
                <a:cs typeface="+mn-cs"/>
              </a:rPr>
              <a:t>DOCKER FOR WINDOWS SERVER</a:t>
            </a:r>
          </a:p>
          <a:p>
            <a:r>
              <a:rPr lang="en-US" sz="1200" b="0" i="0" kern="1200" dirty="0" smtClean="0">
                <a:solidFill>
                  <a:schemeClr val="tx1"/>
                </a:solidFill>
                <a:effectLst/>
                <a:latin typeface="+mn-lt"/>
                <a:ea typeface="+mn-ea"/>
                <a:cs typeface="+mn-cs"/>
              </a:rPr>
              <a:t>Docker and Microsoft have partnered to enable the containerization of native Windows containers in Windows Server 2016, supported by Microsoft and backed by Docker. Windows Server 2016 brings Docker containers to the Windows ecosystem and expands the toolset for traditional Docker Linux developers.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Powered by Docker CS Engine, Windows Server Containers 2016 offers enterprise class business day or business critical support for Docker Engine with available SLAs and hotfixes and full support for Docker APIs. Support is available for: Windows Server 2016 Essentials, Standard, and Datacenter Editions.</a:t>
            </a:r>
            <a:endParaRPr lang="en-US" sz="1200" b="0" i="0" kern="1200" dirty="0">
              <a:solidFill>
                <a:schemeClr val="tx1"/>
              </a:solidFill>
              <a:effectLst/>
              <a:latin typeface="+mn-lt"/>
              <a:ea typeface="+mn-ea"/>
              <a:cs typeface="+mn-cs"/>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811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Shape 114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https://</a:t>
            </a:r>
            <a:r>
              <a:rPr lang="en-US" sz="1100" b="0" i="0" u="none" strike="noStrike" cap="none" dirty="0" err="1" smtClean="0">
                <a:solidFill>
                  <a:schemeClr val="dk1"/>
                </a:solidFill>
                <a:latin typeface="Arial"/>
                <a:ea typeface="Arial"/>
                <a:cs typeface="Arial"/>
                <a:sym typeface="Arial"/>
              </a:rPr>
              <a:t>docs.docker.com</a:t>
            </a:r>
            <a:r>
              <a:rPr lang="en-US" sz="1100" b="0" i="0" u="none" strike="noStrike" cap="none" dirty="0" smtClean="0">
                <a:solidFill>
                  <a:schemeClr val="dk1"/>
                </a:solidFill>
                <a:latin typeface="Arial"/>
                <a:ea typeface="Arial"/>
                <a:cs typeface="Arial"/>
                <a:sym typeface="Arial"/>
              </a:rPr>
              <a:t>/engine/installation/</a:t>
            </a:r>
            <a:endParaRPr sz="1100" b="0" i="0" u="none" strike="noStrike" cap="none" dirty="0">
              <a:solidFill>
                <a:schemeClr val="dk1"/>
              </a:solidFill>
              <a:latin typeface="Arial"/>
              <a:ea typeface="Arial"/>
              <a:cs typeface="Arial"/>
              <a:sym typeface="Arial"/>
            </a:endParaRPr>
          </a:p>
        </p:txBody>
      </p:sp>
      <p:sp>
        <p:nvSpPr>
          <p:cNvPr id="1145" name="Shape 1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8566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8/1/17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8/1/17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8/1/17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smtClean="0"/>
              <a:t>Click to edit Master title style</a:t>
            </a:r>
            <a:endParaRPr lang="en-US"/>
          </a:p>
        </p:txBody>
      </p:sp>
      <p:sp>
        <p:nvSpPr>
          <p:cNvPr id="5" name="Slide Number Placeholder 5"/>
          <p:cNvSpPr>
            <a:spLocks noGrp="1"/>
          </p:cNvSpPr>
          <p:nvPr>
            <p:ph type="sldNum" sz="quarter" idx="4"/>
          </p:nvPr>
        </p:nvSpPr>
        <p:spPr>
          <a:xfrm>
            <a:off x="242887" y="4769267"/>
            <a:ext cx="2133600" cy="274320"/>
          </a:xfrm>
          <a:prstGeom prst="rect">
            <a:avLst/>
          </a:prstGeom>
        </p:spPr>
        <p:txBody>
          <a:bodyPr anchor="ctr"/>
          <a:lstStyle>
            <a:lvl1pPr>
              <a:defRPr sz="900">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pPr/>
              <a:t>‹#›</a:t>
            </a:fld>
            <a:endParaRPr lang="en-US"/>
          </a:p>
        </p:txBody>
      </p:sp>
    </p:spTree>
    <p:extLst>
      <p:ext uri="{BB962C8B-B14F-4D97-AF65-F5344CB8AC3E}">
        <p14:creationId xmlns:p14="http://schemas.microsoft.com/office/powerpoint/2010/main" val="170247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3" r:id="rId19"/>
    <p:sldLayoutId id="2147483694" r:id="rId20"/>
    <p:sldLayoutId id="2147483695" r:id="rId21"/>
    <p:sldLayoutId id="2147483696"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docs.docker.com/install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beta.docker.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github.com/docker/labs" TargetMode="External"/><Relationship Id="rId4" Type="http://schemas.openxmlformats.org/officeDocument/2006/relationships/hyperlink" Target="http://training.play-with-docker.com/" TargetMode="External"/><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Docker 101</a:t>
            </a:r>
            <a:endParaRPr lang="en-US" dirty="0"/>
          </a:p>
        </p:txBody>
      </p:sp>
      <p:sp>
        <p:nvSpPr>
          <p:cNvPr id="3" name="Text Placeholder 2"/>
          <p:cNvSpPr>
            <a:spLocks noGrp="1"/>
          </p:cNvSpPr>
          <p:nvPr>
            <p:ph type="body" sz="quarter" idx="12"/>
          </p:nvPr>
        </p:nvSpPr>
        <p:spPr>
          <a:xfrm>
            <a:off x="685800" y="2741694"/>
            <a:ext cx="7427913" cy="944782"/>
          </a:xfrm>
        </p:spPr>
        <p:txBody>
          <a:bodyPr>
            <a:normAutofit/>
          </a:bodyPr>
          <a:lstStyle/>
          <a:p>
            <a:r>
              <a:rPr lang="en-US" b="1" dirty="0" smtClean="0">
                <a:solidFill>
                  <a:schemeClr val="tx1"/>
                </a:solidFill>
              </a:rPr>
              <a:t>Tricia Radcliffe </a:t>
            </a:r>
            <a:r>
              <a:rPr lang="mr-IN" b="1" dirty="0" smtClean="0">
                <a:solidFill>
                  <a:schemeClr val="tx1"/>
                </a:solidFill>
              </a:rPr>
              <a:t>–</a:t>
            </a:r>
            <a:r>
              <a:rPr lang="en-US" b="1" dirty="0" smtClean="0">
                <a:solidFill>
                  <a:schemeClr val="tx1"/>
                </a:solidFill>
              </a:rPr>
              <a:t> Docker Captain</a:t>
            </a:r>
          </a:p>
          <a:p>
            <a:r>
              <a:rPr lang="en-US" b="1" dirty="0" smtClean="0">
                <a:solidFill>
                  <a:schemeClr val="tx1"/>
                </a:solidFill>
              </a:rPr>
              <a:t>@tchung02</a:t>
            </a:r>
            <a:endParaRPr lang="en-US" b="1" dirty="0">
              <a:solidFill>
                <a:schemeClr val="tx1"/>
              </a:solidFill>
            </a:endParaRPr>
          </a:p>
        </p:txBody>
      </p:sp>
    </p:spTree>
    <p:extLst>
      <p:ext uri="{BB962C8B-B14F-4D97-AF65-F5344CB8AC3E}">
        <p14:creationId xmlns:p14="http://schemas.microsoft.com/office/powerpoint/2010/main" val="44647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solidFill>
                  <a:schemeClr val="accent1"/>
                </a:solidFill>
              </a:rPr>
              <a:t>What is a container?</a:t>
            </a:r>
            <a:endParaRPr lang="en-US" dirty="0">
              <a:solidFill>
                <a:schemeClr val="accent1"/>
              </a:solidFill>
            </a:endParaRPr>
          </a:p>
        </p:txBody>
      </p:sp>
      <p:sp>
        <p:nvSpPr>
          <p:cNvPr id="11" name="TextBox 10"/>
          <p:cNvSpPr txBox="1"/>
          <p:nvPr/>
        </p:nvSpPr>
        <p:spPr>
          <a:xfrm>
            <a:off x="4677878" y="1125755"/>
            <a:ext cx="4237521" cy="2923877"/>
          </a:xfrm>
          <a:prstGeom prst="rect">
            <a:avLst/>
          </a:prstGeom>
          <a:noFill/>
        </p:spPr>
        <p:txBody>
          <a:bodyPr wrap="square" rtlCol="0">
            <a:spAutoFit/>
          </a:bodyPr>
          <a:lstStyle/>
          <a:p>
            <a:pPr marL="285750" indent="-285750">
              <a:spcAft>
                <a:spcPts val="1200"/>
              </a:spcAft>
              <a:buClr>
                <a:schemeClr val="accent1"/>
              </a:buClr>
              <a:buFont typeface="Arial" charset="0"/>
              <a:buChar char="•"/>
            </a:pPr>
            <a:r>
              <a:rPr lang="en-US" dirty="0" smtClean="0"/>
              <a:t>Standardized packaging for software and dependencies</a:t>
            </a:r>
          </a:p>
          <a:p>
            <a:pPr marL="285750" indent="-285750">
              <a:spcAft>
                <a:spcPts val="1200"/>
              </a:spcAft>
              <a:buClr>
                <a:schemeClr val="accent1"/>
              </a:buClr>
              <a:buFont typeface="Arial" charset="0"/>
              <a:buChar char="•"/>
            </a:pPr>
            <a:r>
              <a:rPr lang="en-US" dirty="0" smtClean="0"/>
              <a:t>Isolate apps from each other</a:t>
            </a:r>
          </a:p>
          <a:p>
            <a:pPr marL="285750" indent="-285750">
              <a:spcAft>
                <a:spcPts val="1200"/>
              </a:spcAft>
              <a:buClr>
                <a:schemeClr val="accent1"/>
              </a:buClr>
              <a:buFont typeface="Arial" charset="0"/>
              <a:buChar char="•"/>
            </a:pPr>
            <a:r>
              <a:rPr lang="en-US" dirty="0" smtClean="0"/>
              <a:t>Share the same OS Kernel</a:t>
            </a:r>
          </a:p>
          <a:p>
            <a:pPr marL="285750" indent="-285750">
              <a:spcAft>
                <a:spcPts val="1200"/>
              </a:spcAft>
              <a:buClr>
                <a:schemeClr val="accent1"/>
              </a:buClr>
              <a:buFont typeface="Arial" charset="0"/>
              <a:buChar char="•"/>
            </a:pPr>
            <a:r>
              <a:rPr lang="en-US" dirty="0" smtClean="0"/>
              <a:t>Works for all major Linux distributions</a:t>
            </a:r>
          </a:p>
          <a:p>
            <a:pPr marL="285750" indent="-285750">
              <a:spcAft>
                <a:spcPts val="1200"/>
              </a:spcAft>
              <a:buClr>
                <a:schemeClr val="accent1"/>
              </a:buClr>
              <a:buFont typeface="Arial" charset="0"/>
              <a:buChar char="•"/>
            </a:pPr>
            <a:r>
              <a:rPr lang="en-US" dirty="0" smtClean="0"/>
              <a:t>Containers native to Windows Server 2016</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59962"/>
            <a:ext cx="4481876" cy="3612038"/>
          </a:xfrm>
          <a:prstGeom prst="rect">
            <a:avLst/>
          </a:prstGeom>
        </p:spPr>
      </p:pic>
    </p:spTree>
    <p:extLst>
      <p:ext uri="{BB962C8B-B14F-4D97-AF65-F5344CB8AC3E}">
        <p14:creationId xmlns:p14="http://schemas.microsoft.com/office/powerpoint/2010/main" val="153563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prstGeom prst="rect">
            <a:avLst/>
          </a:prstGeom>
          <a:noFill/>
          <a:ln>
            <a:noFill/>
          </a:ln>
        </p:spPr>
        <p:txBody>
          <a:bodyPr vert="horz" wrap="square" lIns="91412" tIns="45693" rIns="91412" bIns="45693" rtlCol="0" anchor="t" anchorCtr="0">
            <a:noAutofit/>
          </a:bodyPr>
          <a:lstStyle/>
          <a:p>
            <a:pPr>
              <a:buSzPct val="25000"/>
            </a:pPr>
            <a:r>
              <a:rPr lang="en" sz="2800" dirty="0"/>
              <a:t>Docker + Windows Server = Windows Containers</a:t>
            </a:r>
          </a:p>
        </p:txBody>
      </p:sp>
      <p:sp>
        <p:nvSpPr>
          <p:cNvPr id="386" name="Shape 386"/>
          <p:cNvSpPr txBox="1">
            <a:spLocks noGrp="1"/>
          </p:cNvSpPr>
          <p:nvPr>
            <p:ph type="body" sz="quarter" idx="13"/>
          </p:nvPr>
        </p:nvSpPr>
        <p:spPr>
          <a:xfrm>
            <a:off x="4572000" y="1150072"/>
            <a:ext cx="4314524" cy="2399949"/>
          </a:xfrm>
          <a:prstGeom prst="rect">
            <a:avLst/>
          </a:prstGeom>
          <a:noFill/>
          <a:ln>
            <a:noFill/>
          </a:ln>
        </p:spPr>
        <p:txBody>
          <a:bodyPr vert="horz" wrap="square" lIns="91412" tIns="45693" rIns="91412" bIns="45693" rtlCol="0" anchor="t" anchorCtr="0">
            <a:noAutofit/>
          </a:bodyPr>
          <a:lstStyle/>
          <a:p>
            <a:pPr indent="-171439">
              <a:spcBef>
                <a:spcPts val="0"/>
              </a:spcBef>
              <a:buClr>
                <a:schemeClr val="tx1"/>
              </a:buClr>
            </a:pPr>
            <a:r>
              <a:rPr lang="en" sz="2000" dirty="0">
                <a:solidFill>
                  <a:schemeClr val="tx1"/>
                </a:solidFill>
                <a:latin typeface="+mj-lt"/>
              </a:rPr>
              <a:t>Native Windows containers powered by Docker Engine </a:t>
            </a:r>
          </a:p>
          <a:p>
            <a:pPr indent="-171439">
              <a:spcBef>
                <a:spcPts val="1200"/>
              </a:spcBef>
              <a:buClr>
                <a:schemeClr val="tx1"/>
              </a:buClr>
            </a:pPr>
            <a:r>
              <a:rPr lang="en" sz="2000" dirty="0">
                <a:solidFill>
                  <a:schemeClr val="tx1"/>
                </a:solidFill>
                <a:latin typeface="+mj-lt"/>
              </a:rPr>
              <a:t>Windows kernel engineered with new primitives to support containers</a:t>
            </a:r>
          </a:p>
          <a:p>
            <a:pPr indent="-171439">
              <a:spcBef>
                <a:spcPts val="1200"/>
              </a:spcBef>
              <a:buClr>
                <a:schemeClr val="tx1"/>
              </a:buClr>
            </a:pPr>
            <a:r>
              <a:rPr lang="en" sz="2000" dirty="0">
                <a:solidFill>
                  <a:schemeClr val="tx1"/>
                </a:solidFill>
                <a:latin typeface="+mj-lt"/>
              </a:rPr>
              <a:t>Deep integration with 2+ years of engineering collaboration in Docker Engine and Windows Server</a:t>
            </a:r>
          </a:p>
          <a:p>
            <a:pPr indent="-171439">
              <a:spcBef>
                <a:spcPts val="1200"/>
              </a:spcBef>
              <a:buClr>
                <a:schemeClr val="tx1"/>
              </a:buClr>
            </a:pPr>
            <a:r>
              <a:rPr lang="en" sz="2000" dirty="0">
                <a:solidFill>
                  <a:schemeClr val="tx1"/>
                </a:solidFill>
                <a:latin typeface="+mj-lt"/>
              </a:rPr>
              <a:t>Microsoft is top 5 Docker open source project contributor and a Docker maintainer</a:t>
            </a:r>
          </a:p>
        </p:txBody>
      </p:sp>
      <p:sp>
        <p:nvSpPr>
          <p:cNvPr id="387" name="Shape 387"/>
          <p:cNvSpPr/>
          <p:nvPr/>
        </p:nvSpPr>
        <p:spPr>
          <a:xfrm>
            <a:off x="379099" y="3422367"/>
            <a:ext cx="3538354" cy="287826"/>
          </a:xfrm>
          <a:prstGeom prst="rect">
            <a:avLst/>
          </a:prstGeom>
          <a:solidFill>
            <a:srgbClr val="3A3838"/>
          </a:solidFill>
          <a:ln w="12700" cap="flat" cmpd="sng">
            <a:solidFill>
              <a:srgbClr val="094463"/>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Infrastructure</a:t>
            </a:r>
          </a:p>
        </p:txBody>
      </p:sp>
      <p:sp>
        <p:nvSpPr>
          <p:cNvPr id="388" name="Shape 388"/>
          <p:cNvSpPr/>
          <p:nvPr/>
        </p:nvSpPr>
        <p:spPr>
          <a:xfrm>
            <a:off x="379100" y="3070318"/>
            <a:ext cx="3538354" cy="287826"/>
          </a:xfrm>
          <a:prstGeom prst="rect">
            <a:avLst/>
          </a:prstGeom>
          <a:solidFill>
            <a:srgbClr val="3A3838"/>
          </a:solidFill>
          <a:ln w="12700" cap="flat" cmpd="sng">
            <a:solidFill>
              <a:srgbClr val="374248"/>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Windows Server 2016</a:t>
            </a:r>
          </a:p>
        </p:txBody>
      </p:sp>
      <p:sp>
        <p:nvSpPr>
          <p:cNvPr id="389" name="Shape 389"/>
          <p:cNvSpPr/>
          <p:nvPr/>
        </p:nvSpPr>
        <p:spPr>
          <a:xfrm>
            <a:off x="455288"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0" name="Shape 390"/>
          <p:cNvSpPr/>
          <p:nvPr/>
        </p:nvSpPr>
        <p:spPr>
          <a:xfrm>
            <a:off x="455288"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1" name="Shape 391"/>
          <p:cNvSpPr/>
          <p:nvPr/>
        </p:nvSpPr>
        <p:spPr>
          <a:xfrm>
            <a:off x="379099"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2" name="Shape 392"/>
          <p:cNvSpPr/>
          <p:nvPr/>
        </p:nvSpPr>
        <p:spPr>
          <a:xfrm>
            <a:off x="379100" y="2700583"/>
            <a:ext cx="3538354"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Docker Engine</a:t>
            </a:r>
          </a:p>
        </p:txBody>
      </p:sp>
      <p:sp>
        <p:nvSpPr>
          <p:cNvPr id="393" name="Shape 393"/>
          <p:cNvSpPr/>
          <p:nvPr/>
        </p:nvSpPr>
        <p:spPr>
          <a:xfrm>
            <a:off x="1702864" y="2260155"/>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4" name="Shape 394"/>
          <p:cNvSpPr/>
          <p:nvPr/>
        </p:nvSpPr>
        <p:spPr>
          <a:xfrm>
            <a:off x="1694399" y="1870743"/>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5" name="Shape 395"/>
          <p:cNvSpPr/>
          <p:nvPr/>
        </p:nvSpPr>
        <p:spPr>
          <a:xfrm>
            <a:off x="1609742" y="1777628"/>
            <a:ext cx="1045844" cy="846546"/>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6" name="Shape 396"/>
          <p:cNvSpPr/>
          <p:nvPr/>
        </p:nvSpPr>
        <p:spPr>
          <a:xfrm>
            <a:off x="2914984"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7" name="Shape 397"/>
          <p:cNvSpPr/>
          <p:nvPr/>
        </p:nvSpPr>
        <p:spPr>
          <a:xfrm>
            <a:off x="2914984"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8" name="Shape 398"/>
          <p:cNvSpPr/>
          <p:nvPr/>
        </p:nvSpPr>
        <p:spPr>
          <a:xfrm>
            <a:off x="2838794"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Tree>
    <p:extLst>
      <p:ext uri="{BB962C8B-B14F-4D97-AF65-F5344CB8AC3E}">
        <p14:creationId xmlns:p14="http://schemas.microsoft.com/office/powerpoint/2010/main" val="168632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Shape 1147"/>
          <p:cNvSpPr/>
          <p:nvPr/>
        </p:nvSpPr>
        <p:spPr>
          <a:xfrm>
            <a:off x="366888" y="1550175"/>
            <a:ext cx="4500300" cy="3281699"/>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Docker </a:t>
            </a:r>
            <a:r>
              <a:rPr lang="en-US" sz="1800" b="1" i="0" u="none" strike="noStrike" cap="none" dirty="0" smtClean="0">
                <a:solidFill>
                  <a:schemeClr val="lt1"/>
                </a:solidFill>
                <a:latin typeface="Calibri"/>
                <a:ea typeface="Calibri"/>
                <a:cs typeface="Calibri"/>
                <a:sym typeface="Calibri"/>
              </a:rPr>
              <a:t>Engine</a:t>
            </a:r>
            <a:endParaRPr lang="en-US" sz="1800" b="1" i="0" u="none" strike="noStrike" cap="none" dirty="0">
              <a:solidFill>
                <a:schemeClr val="lt1"/>
              </a:solidFill>
              <a:latin typeface="Calibri"/>
              <a:ea typeface="Calibri"/>
              <a:cs typeface="Calibri"/>
              <a:sym typeface="Calibri"/>
            </a:endParaRPr>
          </a:p>
        </p:txBody>
      </p:sp>
      <p:sp>
        <p:nvSpPr>
          <p:cNvPr id="1148" name="Shape 1148"/>
          <p:cNvSpPr/>
          <p:nvPr/>
        </p:nvSpPr>
        <p:spPr>
          <a:xfrm>
            <a:off x="598008"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Load Balancing</a:t>
            </a:r>
          </a:p>
        </p:txBody>
      </p:sp>
      <p:pic>
        <p:nvPicPr>
          <p:cNvPr id="1149" name="Shape 1149"/>
          <p:cNvPicPr preferRelativeResize="0"/>
          <p:nvPr/>
        </p:nvPicPr>
        <p:blipFill rotWithShape="1">
          <a:blip r:embed="rId3">
            <a:alphaModFix/>
          </a:blip>
          <a:srcRect/>
          <a:stretch/>
        </p:blipFill>
        <p:spPr>
          <a:xfrm>
            <a:off x="707360" y="3701076"/>
            <a:ext cx="232800" cy="256200"/>
          </a:xfrm>
          <a:prstGeom prst="rect">
            <a:avLst/>
          </a:prstGeom>
          <a:noFill/>
          <a:ln>
            <a:noFill/>
          </a:ln>
        </p:spPr>
      </p:pic>
      <p:sp>
        <p:nvSpPr>
          <p:cNvPr id="1150" name="Shape 1150"/>
          <p:cNvSpPr/>
          <p:nvPr/>
        </p:nvSpPr>
        <p:spPr>
          <a:xfrm>
            <a:off x="1962766" y="3033243"/>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Certificate</a:t>
            </a:r>
          </a:p>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Authority</a:t>
            </a:r>
          </a:p>
        </p:txBody>
      </p:sp>
      <p:grpSp>
        <p:nvGrpSpPr>
          <p:cNvPr id="1151" name="Shape 1151"/>
          <p:cNvGrpSpPr/>
          <p:nvPr/>
        </p:nvGrpSpPr>
        <p:grpSpPr>
          <a:xfrm>
            <a:off x="2079362" y="3135058"/>
            <a:ext cx="334355" cy="237943"/>
            <a:chOff x="5933" y="2436"/>
            <a:chExt cx="1199" cy="900"/>
          </a:xfrm>
        </p:grpSpPr>
        <p:sp>
          <p:nvSpPr>
            <p:cNvPr id="1152" name="Shape 1152"/>
            <p:cNvSpPr/>
            <p:nvPr/>
          </p:nvSpPr>
          <p:spPr>
            <a:xfrm>
              <a:off x="5933" y="2436"/>
              <a:ext cx="1199"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3" name="Shape 1153"/>
            <p:cNvSpPr/>
            <p:nvPr/>
          </p:nvSpPr>
          <p:spPr>
            <a:xfrm>
              <a:off x="6081" y="2569"/>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4" name="Shape 1154"/>
            <p:cNvSpPr/>
            <p:nvPr/>
          </p:nvSpPr>
          <p:spPr>
            <a:xfrm>
              <a:off x="6081" y="2696"/>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5" name="Shape 1155"/>
            <p:cNvSpPr/>
            <p:nvPr/>
          </p:nvSpPr>
          <p:spPr>
            <a:xfrm>
              <a:off x="6081" y="2829"/>
              <a:ext cx="2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6" name="Shape 1156"/>
            <p:cNvSpPr/>
            <p:nvPr/>
          </p:nvSpPr>
          <p:spPr>
            <a:xfrm>
              <a:off x="6551" y="2787"/>
              <a:ext cx="299" cy="299"/>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grpSp>
      <p:grpSp>
        <p:nvGrpSpPr>
          <p:cNvPr id="1157" name="Shape 1157"/>
          <p:cNvGrpSpPr/>
          <p:nvPr/>
        </p:nvGrpSpPr>
        <p:grpSpPr>
          <a:xfrm>
            <a:off x="1955383" y="4174301"/>
            <a:ext cx="1255265" cy="489347"/>
            <a:chOff x="790614" y="3873207"/>
            <a:chExt cx="1255265" cy="496800"/>
          </a:xfrm>
        </p:grpSpPr>
        <p:sp>
          <p:nvSpPr>
            <p:cNvPr id="1158" name="Shape 1158"/>
            <p:cNvSpPr/>
            <p:nvPr/>
          </p:nvSpPr>
          <p:spPr>
            <a:xfrm>
              <a:off x="792479" y="3873207"/>
              <a:ext cx="1253400" cy="4968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Networking</a:t>
              </a:r>
            </a:p>
          </p:txBody>
        </p:sp>
        <p:pic>
          <p:nvPicPr>
            <p:cNvPr id="1159" name="Shape 1159"/>
            <p:cNvPicPr preferRelativeResize="0"/>
            <p:nvPr/>
          </p:nvPicPr>
          <p:blipFill rotWithShape="1">
            <a:blip r:embed="rId4">
              <a:alphaModFix/>
            </a:blip>
            <a:srcRect/>
            <a:stretch/>
          </p:blipFill>
          <p:spPr>
            <a:xfrm>
              <a:off x="790614" y="3909726"/>
              <a:ext cx="501599" cy="447600"/>
            </a:xfrm>
            <a:prstGeom prst="rect">
              <a:avLst/>
            </a:prstGeom>
            <a:noFill/>
            <a:ln>
              <a:noFill/>
            </a:ln>
          </p:spPr>
        </p:pic>
      </p:grpSp>
      <p:sp>
        <p:nvSpPr>
          <p:cNvPr id="1160" name="Shape 1160"/>
          <p:cNvSpPr/>
          <p:nvPr/>
        </p:nvSpPr>
        <p:spPr>
          <a:xfrm>
            <a:off x="1962766"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Service Discovery</a:t>
            </a:r>
          </a:p>
        </p:txBody>
      </p:sp>
      <p:pic>
        <p:nvPicPr>
          <p:cNvPr id="1161" name="Shape 1161"/>
          <p:cNvPicPr preferRelativeResize="0"/>
          <p:nvPr/>
        </p:nvPicPr>
        <p:blipFill rotWithShape="1">
          <a:blip r:embed="rId5">
            <a:alphaModFix/>
          </a:blip>
          <a:srcRect/>
          <a:stretch/>
        </p:blipFill>
        <p:spPr>
          <a:xfrm>
            <a:off x="2072116" y="3735105"/>
            <a:ext cx="206699" cy="230400"/>
          </a:xfrm>
          <a:prstGeom prst="rect">
            <a:avLst/>
          </a:prstGeom>
          <a:noFill/>
          <a:ln>
            <a:noFill/>
          </a:ln>
        </p:spPr>
      </p:pic>
      <p:sp>
        <p:nvSpPr>
          <p:cNvPr id="1162" name="Shape 1162"/>
          <p:cNvSpPr/>
          <p:nvPr/>
        </p:nvSpPr>
        <p:spPr>
          <a:xfrm>
            <a:off x="598008" y="3027385"/>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TLS</a:t>
            </a:r>
          </a:p>
        </p:txBody>
      </p:sp>
      <p:pic>
        <p:nvPicPr>
          <p:cNvPr id="1163" name="Shape 1163"/>
          <p:cNvPicPr preferRelativeResize="0"/>
          <p:nvPr/>
        </p:nvPicPr>
        <p:blipFill rotWithShape="1">
          <a:blip r:embed="rId6">
            <a:alphaModFix/>
          </a:blip>
          <a:srcRect/>
          <a:stretch/>
        </p:blipFill>
        <p:spPr>
          <a:xfrm>
            <a:off x="730943" y="3141374"/>
            <a:ext cx="209399" cy="246299"/>
          </a:xfrm>
          <a:prstGeom prst="rect">
            <a:avLst/>
          </a:prstGeom>
          <a:noFill/>
          <a:ln>
            <a:noFill/>
          </a:ln>
        </p:spPr>
      </p:pic>
      <p:sp>
        <p:nvSpPr>
          <p:cNvPr id="1164" name="Shape 1164"/>
          <p:cNvSpPr/>
          <p:nvPr/>
        </p:nvSpPr>
        <p:spPr>
          <a:xfrm>
            <a:off x="598008" y="2480174"/>
            <a:ext cx="1253400" cy="4464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Manager</a:t>
            </a:r>
          </a:p>
        </p:txBody>
      </p:sp>
      <p:sp>
        <p:nvSpPr>
          <p:cNvPr id="1165" name="Shape 1165"/>
          <p:cNvSpPr/>
          <p:nvPr/>
        </p:nvSpPr>
        <p:spPr>
          <a:xfrm>
            <a:off x="1962766" y="2467091"/>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Worker</a:t>
            </a:r>
          </a:p>
        </p:txBody>
      </p:sp>
      <p:sp>
        <p:nvSpPr>
          <p:cNvPr id="1166" name="Shape 1166"/>
          <p:cNvSpPr/>
          <p:nvPr/>
        </p:nvSpPr>
        <p:spPr>
          <a:xfrm>
            <a:off x="486664" y="2114710"/>
            <a:ext cx="2857499" cy="2597999"/>
          </a:xfrm>
          <a:prstGeom prst="rect">
            <a:avLst/>
          </a:prstGeom>
          <a:noFill/>
          <a:ln w="9525" cap="flat" cmpd="sng">
            <a:solidFill>
              <a:srgbClr val="C7E9FA"/>
            </a:solidFill>
            <a:prstDash val="dash"/>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67" name="Shape 1167"/>
          <p:cNvSpPr txBox="1"/>
          <p:nvPr/>
        </p:nvSpPr>
        <p:spPr>
          <a:xfrm>
            <a:off x="486664" y="2097292"/>
            <a:ext cx="2862300" cy="276899"/>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200" b="0" i="0" u="none" strike="noStrike" cap="none">
                <a:solidFill>
                  <a:schemeClr val="lt1"/>
                </a:solidFill>
                <a:latin typeface="Arial"/>
                <a:ea typeface="Arial"/>
                <a:cs typeface="Arial"/>
                <a:sym typeface="Arial"/>
              </a:rPr>
              <a:t>Orchestration Components</a:t>
            </a:r>
          </a:p>
        </p:txBody>
      </p:sp>
      <p:sp>
        <p:nvSpPr>
          <p:cNvPr id="1168" name="Shape 1168"/>
          <p:cNvSpPr/>
          <p:nvPr/>
        </p:nvSpPr>
        <p:spPr>
          <a:xfrm>
            <a:off x="3453878" y="2964832"/>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Volumes</a:t>
            </a:r>
          </a:p>
        </p:txBody>
      </p:sp>
      <p:pic>
        <p:nvPicPr>
          <p:cNvPr id="1169" name="Shape 1169"/>
          <p:cNvPicPr preferRelativeResize="0"/>
          <p:nvPr/>
        </p:nvPicPr>
        <p:blipFill rotWithShape="1">
          <a:blip r:embed="rId7">
            <a:alphaModFix/>
          </a:blip>
          <a:srcRect/>
          <a:stretch/>
        </p:blipFill>
        <p:spPr>
          <a:xfrm>
            <a:off x="3450285" y="2986650"/>
            <a:ext cx="464099" cy="464099"/>
          </a:xfrm>
          <a:prstGeom prst="rect">
            <a:avLst/>
          </a:prstGeom>
          <a:noFill/>
          <a:ln>
            <a:noFill/>
          </a:ln>
        </p:spPr>
      </p:pic>
      <p:sp>
        <p:nvSpPr>
          <p:cNvPr id="1170" name="Shape 1170"/>
          <p:cNvSpPr/>
          <p:nvPr/>
        </p:nvSpPr>
        <p:spPr>
          <a:xfrm>
            <a:off x="3453775" y="3571973"/>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Plugins</a:t>
            </a:r>
          </a:p>
        </p:txBody>
      </p:sp>
      <p:pic>
        <p:nvPicPr>
          <p:cNvPr id="1171" name="Shape 1171"/>
          <p:cNvPicPr preferRelativeResize="0"/>
          <p:nvPr/>
        </p:nvPicPr>
        <p:blipFill rotWithShape="1">
          <a:blip r:embed="rId8">
            <a:alphaModFix/>
          </a:blip>
          <a:srcRect/>
          <a:stretch/>
        </p:blipFill>
        <p:spPr>
          <a:xfrm>
            <a:off x="3478719" y="3621401"/>
            <a:ext cx="474000" cy="474000"/>
          </a:xfrm>
          <a:prstGeom prst="rect">
            <a:avLst/>
          </a:prstGeom>
          <a:noFill/>
          <a:ln>
            <a:noFill/>
          </a:ln>
        </p:spPr>
      </p:pic>
      <p:sp>
        <p:nvSpPr>
          <p:cNvPr id="1172" name="Shape 1172"/>
          <p:cNvSpPr/>
          <p:nvPr/>
        </p:nvSpPr>
        <p:spPr>
          <a:xfrm>
            <a:off x="598008" y="4180432"/>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Distributed store</a:t>
            </a:r>
          </a:p>
        </p:txBody>
      </p:sp>
      <p:pic>
        <p:nvPicPr>
          <p:cNvPr id="1173" name="Shape 1173"/>
          <p:cNvPicPr preferRelativeResize="0"/>
          <p:nvPr/>
        </p:nvPicPr>
        <p:blipFill rotWithShape="1">
          <a:blip r:embed="rId9">
            <a:alphaModFix/>
          </a:blip>
          <a:srcRect/>
          <a:stretch/>
        </p:blipFill>
        <p:spPr>
          <a:xfrm>
            <a:off x="606200" y="4228221"/>
            <a:ext cx="458699" cy="458699"/>
          </a:xfrm>
          <a:prstGeom prst="rect">
            <a:avLst/>
          </a:prstGeom>
          <a:noFill/>
          <a:ln>
            <a:noFill/>
          </a:ln>
        </p:spPr>
      </p:pic>
      <p:sp>
        <p:nvSpPr>
          <p:cNvPr id="1174" name="Shape 1174"/>
          <p:cNvSpPr/>
          <p:nvPr/>
        </p:nvSpPr>
        <p:spPr>
          <a:xfrm>
            <a:off x="3452910" y="4179116"/>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457200" tIns="45700" rIns="0" bIns="45700" anchor="ctr" anchorCtr="0">
            <a:noAutofit/>
          </a:bodyPr>
          <a:lstStyle/>
          <a:p>
            <a:pPr marL="9525" marR="0" lvl="0" indent="-9525"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Container Runtime</a:t>
            </a:r>
          </a:p>
        </p:txBody>
      </p:sp>
      <p:sp>
        <p:nvSpPr>
          <p:cNvPr id="1175" name="Shape 1175"/>
          <p:cNvSpPr txBox="1">
            <a:spLocks noGrp="1"/>
          </p:cNvSpPr>
          <p:nvPr>
            <p:ph type="title"/>
          </p:nvPr>
        </p:nvSpPr>
        <p:spPr>
          <a:xfrm>
            <a:off x="228600" y="273843"/>
            <a:ext cx="8686800" cy="47991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80" b="0" i="0" u="none" strike="noStrike" cap="none" dirty="0">
                <a:solidFill>
                  <a:schemeClr val="accent1"/>
                </a:solidFill>
                <a:latin typeface="Arial"/>
                <a:ea typeface="Arial"/>
                <a:cs typeface="Arial"/>
                <a:sym typeface="Arial"/>
              </a:rPr>
              <a:t>The building block: Docker </a:t>
            </a:r>
            <a:r>
              <a:rPr lang="en-US" sz="2880" b="0" i="0" u="none" strike="noStrike" cap="none" dirty="0" smtClean="0">
                <a:solidFill>
                  <a:schemeClr val="accent1"/>
                </a:solidFill>
                <a:latin typeface="Arial"/>
                <a:ea typeface="Arial"/>
                <a:cs typeface="Arial"/>
                <a:sym typeface="Arial"/>
              </a:rPr>
              <a:t>Engine 1.13</a:t>
            </a:r>
            <a:endParaRPr lang="en-US" sz="2880" b="0" i="0" u="none" strike="noStrike" cap="none" dirty="0">
              <a:solidFill>
                <a:schemeClr val="accent1"/>
              </a:solidFill>
              <a:latin typeface="Arial"/>
              <a:ea typeface="Arial"/>
              <a:cs typeface="Arial"/>
              <a:sym typeface="Arial"/>
            </a:endParaRPr>
          </a:p>
        </p:txBody>
      </p:sp>
      <p:sp>
        <p:nvSpPr>
          <p:cNvPr id="1176" name="Shape 1176"/>
          <p:cNvSpPr txBox="1">
            <a:spLocks noGrp="1"/>
          </p:cNvSpPr>
          <p:nvPr>
            <p:ph type="body" idx="1"/>
          </p:nvPr>
        </p:nvSpPr>
        <p:spPr>
          <a:xfrm>
            <a:off x="5039382" y="1369219"/>
            <a:ext cx="3876018" cy="3263504"/>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US" sz="2000" b="0" i="0" u="none" strike="noStrike" cap="none" dirty="0">
                <a:solidFill>
                  <a:schemeClr val="dk2"/>
                </a:solidFill>
                <a:latin typeface="Arial"/>
                <a:ea typeface="Arial"/>
                <a:cs typeface="Arial"/>
                <a:sym typeface="Arial"/>
              </a:rPr>
              <a:t>Powerful yet simple, built in orchestration</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dirty="0">
                <a:solidFill>
                  <a:schemeClr val="dk2"/>
                </a:solidFill>
                <a:latin typeface="Arial"/>
                <a:ea typeface="Arial"/>
                <a:cs typeface="Arial"/>
                <a:sym typeface="Arial"/>
              </a:rPr>
              <a:t>Declarative app services</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dirty="0">
                <a:solidFill>
                  <a:schemeClr val="dk2"/>
                </a:solidFill>
                <a:latin typeface="Arial"/>
                <a:ea typeface="Arial"/>
                <a:cs typeface="Arial"/>
                <a:sym typeface="Arial"/>
              </a:rPr>
              <a:t>Built in container centric networking</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dirty="0">
                <a:solidFill>
                  <a:schemeClr val="dk2"/>
                </a:solidFill>
                <a:latin typeface="Arial"/>
                <a:ea typeface="Arial"/>
                <a:cs typeface="Arial"/>
                <a:sym typeface="Arial"/>
              </a:rPr>
              <a:t>Built in default security </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dirty="0">
                <a:solidFill>
                  <a:schemeClr val="dk2"/>
                </a:solidFill>
                <a:latin typeface="Arial"/>
                <a:ea typeface="Arial"/>
                <a:cs typeface="Arial"/>
                <a:sym typeface="Arial"/>
              </a:rPr>
              <a:t>Extensible with plugins, drivers and open APIs</a:t>
            </a:r>
          </a:p>
          <a:p>
            <a:pPr marL="171450" marR="0" lvl="0" indent="-171450" algn="l" rtl="0">
              <a:lnSpc>
                <a:spcPct val="90000"/>
              </a:lnSpc>
              <a:spcBef>
                <a:spcPts val="750"/>
              </a:spcBef>
              <a:spcAft>
                <a:spcPts val="0"/>
              </a:spcAft>
              <a:buClr>
                <a:schemeClr val="accent1"/>
              </a:buClr>
              <a:buSzPct val="25000"/>
              <a:buFont typeface="Arial"/>
              <a:buNone/>
            </a:pPr>
            <a:endParaRPr sz="2000" b="0" i="0" u="none" strike="noStrike" cap="none" dirty="0">
              <a:solidFill>
                <a:schemeClr val="dk2"/>
              </a:solidFill>
              <a:latin typeface="Arial"/>
              <a:ea typeface="Arial"/>
              <a:cs typeface="Arial"/>
              <a:sym typeface="Arial"/>
            </a:endParaRPr>
          </a:p>
          <a:p>
            <a:pPr marL="171450" marR="0" lvl="0" indent="-171450" algn="l" rtl="0">
              <a:lnSpc>
                <a:spcPct val="90000"/>
              </a:lnSpc>
              <a:spcBef>
                <a:spcPts val="750"/>
              </a:spcBef>
              <a:buClr>
                <a:schemeClr val="accent1"/>
              </a:buClr>
              <a:buSzPct val="100000"/>
              <a:buFont typeface="Arial"/>
              <a:buNone/>
            </a:pPr>
            <a:endParaRPr sz="2000" b="0" i="0" u="none" strike="noStrike" cap="none" dirty="0">
              <a:solidFill>
                <a:schemeClr val="dk2"/>
              </a:solidFill>
              <a:latin typeface="Arial"/>
              <a:ea typeface="Arial"/>
              <a:cs typeface="Arial"/>
              <a:sym typeface="Arial"/>
            </a:endParaRPr>
          </a:p>
        </p:txBody>
      </p:sp>
      <p:sp>
        <p:nvSpPr>
          <p:cNvPr id="1177" name="Shape 1177"/>
          <p:cNvSpPr txBox="1">
            <a:spLocks noGrp="1"/>
          </p:cNvSpPr>
          <p:nvPr>
            <p:ph type="body" idx="4294967295"/>
          </p:nvPr>
        </p:nvSpPr>
        <p:spPr>
          <a:xfrm>
            <a:off x="228600" y="766762"/>
            <a:ext cx="8686800" cy="468311"/>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accent1"/>
              </a:buClr>
              <a:buSzPct val="25000"/>
              <a:buFont typeface="Arial"/>
              <a:buNone/>
            </a:pPr>
            <a:r>
              <a:rPr lang="en-US" sz="2000" b="0" i="0" u="none" strike="noStrike" cap="none" dirty="0" smtClean="0">
                <a:solidFill>
                  <a:schemeClr val="dk2"/>
                </a:solidFill>
                <a:latin typeface="Arial"/>
                <a:ea typeface="Arial"/>
                <a:cs typeface="Arial"/>
                <a:sym typeface="Arial"/>
              </a:rPr>
              <a:t>Built </a:t>
            </a:r>
            <a:r>
              <a:rPr lang="en-US" sz="2000" b="0" i="0" u="none" strike="noStrike" cap="none" dirty="0">
                <a:solidFill>
                  <a:schemeClr val="dk2"/>
                </a:solidFill>
                <a:latin typeface="Arial"/>
                <a:ea typeface="Arial"/>
                <a:cs typeface="Arial"/>
                <a:sym typeface="Arial"/>
              </a:rPr>
              <a:t>in orchestration with scheduling, networking and scheduling</a:t>
            </a:r>
          </a:p>
        </p:txBody>
      </p:sp>
    </p:spTree>
    <p:extLst>
      <p:ext uri="{BB962C8B-B14F-4D97-AF65-F5344CB8AC3E}">
        <p14:creationId xmlns:p14="http://schemas.microsoft.com/office/powerpoint/2010/main" val="176913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947" name="Shape 947"/>
          <p:cNvSpPr txBox="1">
            <a:spLocks noGrp="1"/>
          </p:cNvSpPr>
          <p:nvPr>
            <p:ph type="title"/>
          </p:nvPr>
        </p:nvSpPr>
        <p:spPr>
          <a:xfrm>
            <a:off x="228600" y="273842"/>
            <a:ext cx="8686800" cy="4799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00" b="0" i="0" u="none" strike="noStrike" cap="none" dirty="0">
                <a:solidFill>
                  <a:schemeClr val="accent1"/>
                </a:solidFill>
                <a:latin typeface="Arial"/>
                <a:ea typeface="Arial"/>
                <a:cs typeface="Arial"/>
                <a:sym typeface="Arial"/>
              </a:rPr>
              <a:t>Docker </a:t>
            </a:r>
            <a:r>
              <a:rPr lang="en-US" sz="2800" b="0" i="0" u="none" strike="noStrike" cap="none" dirty="0" smtClean="0">
                <a:solidFill>
                  <a:schemeClr val="accent1"/>
                </a:solidFill>
                <a:latin typeface="Arial"/>
                <a:ea typeface="Arial"/>
                <a:cs typeface="Arial"/>
                <a:sym typeface="Arial"/>
              </a:rPr>
              <a:t>Community Edition (CE)</a:t>
            </a:r>
            <a:endParaRPr lang="en-US" sz="2800" b="0" i="0" u="none" strike="noStrike" cap="none" dirty="0">
              <a:solidFill>
                <a:schemeClr val="accent1"/>
              </a:solidFill>
              <a:latin typeface="Arial"/>
              <a:ea typeface="Arial"/>
              <a:cs typeface="Arial"/>
              <a:sym typeface="Arial"/>
            </a:endParaRPr>
          </a:p>
        </p:txBody>
      </p:sp>
      <p:sp>
        <p:nvSpPr>
          <p:cNvPr id="948" name="Shape 948"/>
          <p:cNvSpPr txBox="1"/>
          <p:nvPr/>
        </p:nvSpPr>
        <p:spPr>
          <a:xfrm>
            <a:off x="3997821" y="1861488"/>
            <a:ext cx="2206499" cy="3260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Datacenter</a:t>
            </a:r>
          </a:p>
        </p:txBody>
      </p:sp>
      <p:sp>
        <p:nvSpPr>
          <p:cNvPr id="4" name="TextBox 3"/>
          <p:cNvSpPr txBox="1"/>
          <p:nvPr/>
        </p:nvSpPr>
        <p:spPr>
          <a:xfrm>
            <a:off x="2695074" y="1071475"/>
            <a:ext cx="5986913" cy="2185214"/>
          </a:xfrm>
          <a:prstGeom prst="rect">
            <a:avLst/>
          </a:prstGeom>
          <a:noFill/>
        </p:spPr>
        <p:txBody>
          <a:bodyPr wrap="square" rtlCol="0">
            <a:spAutoFit/>
          </a:bodyPr>
          <a:lstStyle/>
          <a:p>
            <a:pPr>
              <a:spcAft>
                <a:spcPts val="1200"/>
              </a:spcAft>
            </a:pPr>
            <a:r>
              <a:rPr lang="en-US" sz="1600" dirty="0" smtClean="0"/>
              <a:t>Ideal for developers and small teams.  Supported on Desktops, Cloud, Open Source OS</a:t>
            </a:r>
          </a:p>
          <a:p>
            <a:pPr marL="285750" indent="-285750">
              <a:spcAft>
                <a:spcPts val="600"/>
              </a:spcAft>
              <a:buFont typeface="Arial" charset="0"/>
              <a:buChar char="•"/>
            </a:pPr>
            <a:r>
              <a:rPr lang="en-US" sz="1400" dirty="0"/>
              <a:t>The latest Docker version with integrated tooling to build, test and run container apps</a:t>
            </a:r>
          </a:p>
          <a:p>
            <a:pPr marL="285750" indent="-285750">
              <a:spcAft>
                <a:spcPts val="600"/>
              </a:spcAft>
              <a:buFont typeface="Arial" charset="0"/>
              <a:buChar char="•"/>
            </a:pPr>
            <a:r>
              <a:rPr lang="en-US" sz="1400" dirty="0"/>
              <a:t>Available for free with software maintenance for the latest shipping version</a:t>
            </a:r>
          </a:p>
          <a:p>
            <a:pPr marL="285750" indent="-285750">
              <a:spcAft>
                <a:spcPts val="600"/>
              </a:spcAft>
              <a:buFont typeface="Arial" charset="0"/>
              <a:buChar char="•"/>
            </a:pPr>
            <a:r>
              <a:rPr lang="en-US" sz="1400" dirty="0"/>
              <a:t>Integrated and optimized for developer desktops, Linux servers and clouds</a:t>
            </a:r>
            <a:r>
              <a:rPr lang="en-US" sz="1400" dirty="0" smtClean="0"/>
              <a:t>.</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53" y="1552306"/>
            <a:ext cx="1585748" cy="2165900"/>
          </a:xfrm>
          <a:prstGeom prst="rect">
            <a:avLst/>
          </a:prstGeom>
        </p:spPr>
      </p:pic>
    </p:spTree>
    <p:extLst>
      <p:ext uri="{BB962C8B-B14F-4D97-AF65-F5344CB8AC3E}">
        <p14:creationId xmlns:p14="http://schemas.microsoft.com/office/powerpoint/2010/main" val="1608972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947" name="Shape 947"/>
          <p:cNvSpPr txBox="1">
            <a:spLocks noGrp="1"/>
          </p:cNvSpPr>
          <p:nvPr>
            <p:ph type="title"/>
          </p:nvPr>
        </p:nvSpPr>
        <p:spPr>
          <a:xfrm>
            <a:off x="228600" y="273842"/>
            <a:ext cx="8686800" cy="4799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00" b="0" i="0" u="none" strike="noStrike" cap="none" dirty="0">
                <a:solidFill>
                  <a:schemeClr val="accent1"/>
                </a:solidFill>
                <a:latin typeface="Arial"/>
                <a:ea typeface="Arial"/>
                <a:cs typeface="Arial"/>
                <a:sym typeface="Arial"/>
              </a:rPr>
              <a:t>Docker </a:t>
            </a:r>
            <a:r>
              <a:rPr lang="en-US" sz="2800" b="0" i="0" u="none" strike="noStrike" cap="none" dirty="0" smtClean="0">
                <a:solidFill>
                  <a:schemeClr val="accent1"/>
                </a:solidFill>
                <a:latin typeface="Arial"/>
                <a:ea typeface="Arial"/>
                <a:cs typeface="Arial"/>
                <a:sym typeface="Arial"/>
              </a:rPr>
              <a:t>Enterprise Edition </a:t>
            </a:r>
            <a:r>
              <a:rPr lang="mr-IN" sz="2800" b="0" i="0" u="none" strike="noStrike" cap="none" dirty="0" smtClean="0">
                <a:solidFill>
                  <a:schemeClr val="accent1"/>
                </a:solidFill>
                <a:latin typeface="Arial"/>
                <a:ea typeface="Arial"/>
                <a:cs typeface="Arial"/>
                <a:sym typeface="Arial"/>
              </a:rPr>
              <a:t>–</a:t>
            </a:r>
            <a:r>
              <a:rPr lang="en-US" sz="2800" b="0" i="0" u="none" strike="noStrike" cap="none" dirty="0" smtClean="0">
                <a:solidFill>
                  <a:schemeClr val="accent1"/>
                </a:solidFill>
                <a:latin typeface="Arial"/>
                <a:ea typeface="Arial"/>
                <a:cs typeface="Arial"/>
                <a:sym typeface="Arial"/>
              </a:rPr>
              <a:t> Docker Datacenter</a:t>
            </a:r>
            <a:endParaRPr lang="en-US" sz="2800" b="0" i="0" u="none" strike="noStrike" cap="none" dirty="0">
              <a:solidFill>
                <a:schemeClr val="accent1"/>
              </a:solidFill>
              <a:latin typeface="Arial"/>
              <a:ea typeface="Arial"/>
              <a:cs typeface="Arial"/>
              <a:sym typeface="Arial"/>
            </a:endParaRPr>
          </a:p>
        </p:txBody>
      </p:sp>
      <p:sp>
        <p:nvSpPr>
          <p:cNvPr id="948" name="Shape 948"/>
          <p:cNvSpPr txBox="1"/>
          <p:nvPr/>
        </p:nvSpPr>
        <p:spPr>
          <a:xfrm>
            <a:off x="3997821" y="1861488"/>
            <a:ext cx="2206499" cy="3260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Datacenter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64" y="869341"/>
            <a:ext cx="6304548" cy="3942171"/>
          </a:xfrm>
          <a:prstGeom prst="rect">
            <a:avLst/>
          </a:prstGeom>
        </p:spPr>
      </p:pic>
    </p:spTree>
    <p:extLst>
      <p:ext uri="{BB962C8B-B14F-4D97-AF65-F5344CB8AC3E}">
        <p14:creationId xmlns:p14="http://schemas.microsoft.com/office/powerpoint/2010/main" val="671478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smtClean="0">
                <a:solidFill>
                  <a:schemeClr val="dk2"/>
                </a:solidFill>
                <a:latin typeface="Arial"/>
                <a:ea typeface="Arial"/>
                <a:cs typeface="Arial"/>
                <a:sym typeface="Arial"/>
              </a:rPr>
              <a:t>Put it all together: Build, Ship, Run Workflow</a:t>
            </a:r>
            <a:endParaRPr lang="en-US" sz="2800" b="0" i="0" u="none" strike="noStrike" cap="none" dirty="0">
              <a:solidFill>
                <a:schemeClr val="dk2"/>
              </a:solidFill>
              <a:latin typeface="Arial"/>
              <a:ea typeface="Arial"/>
              <a:cs typeface="Arial"/>
              <a:sym typeface="Arial"/>
            </a:endParaRP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887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887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dirty="0">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dirty="0">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
        <p:nvSpPr>
          <p:cNvPr id="140" name="Shape 600"/>
          <p:cNvSpPr/>
          <p:nvPr/>
        </p:nvSpPr>
        <p:spPr>
          <a:xfrm rot="5400000">
            <a:off x="6123563" y="-516491"/>
            <a:ext cx="342000" cy="3741274"/>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64273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5719"/>
            <a:ext cx="8686800" cy="479918"/>
          </a:xfrm>
        </p:spPr>
        <p:txBody>
          <a:bodyPr>
            <a:normAutofit fontScale="90000"/>
          </a:bodyPr>
          <a:lstStyle/>
          <a:p>
            <a:r>
              <a:rPr lang="en-US" dirty="0" smtClean="0">
                <a:solidFill>
                  <a:schemeClr val="accent1"/>
                </a:solidFill>
              </a:rPr>
              <a:t>Some Docker vocabulary</a:t>
            </a:r>
            <a:endParaRPr lang="en-US" dirty="0">
              <a:solidFill>
                <a:schemeClr val="accent1"/>
              </a:solidFill>
            </a:endParaRP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a:t>
            </a:r>
            <a:r>
              <a:rPr lang="en-US" sz="1800" dirty="0" smtClean="0">
                <a:solidFill>
                  <a:srgbClr val="000000"/>
                </a:solidFill>
              </a:rPr>
              <a:t>provider</a:t>
            </a:r>
            <a:br>
              <a:rPr lang="en-US" sz="1800" dirty="0" smtClean="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Basic Docker Commands</a:t>
            </a:r>
            <a:endParaRPr lang="en-US" dirty="0">
              <a:solidFill>
                <a:schemeClr val="accent1"/>
              </a:solidFill>
            </a:endParaRPr>
          </a:p>
        </p:txBody>
      </p:sp>
      <p:sp>
        <p:nvSpPr>
          <p:cNvPr id="3" name="Content Placeholder 2"/>
          <p:cNvSpPr>
            <a:spLocks noGrp="1"/>
          </p:cNvSpPr>
          <p:nvPr>
            <p:ph idx="1"/>
          </p:nvPr>
        </p:nvSpPr>
        <p:spPr>
          <a:xfrm>
            <a:off x="228600" y="885524"/>
            <a:ext cx="8686800" cy="3747199"/>
          </a:xfrm>
          <a:prstGeom prst="rect">
            <a:avLst/>
          </a:prstGeom>
        </p:spPr>
        <p:txBody>
          <a:bodyPr>
            <a:normAutofit fontScale="70000" lnSpcReduction="20000"/>
          </a:bodyPr>
          <a:lstStyle/>
          <a:p>
            <a:pPr marL="0" indent="0">
              <a:buNone/>
            </a:pPr>
            <a:r>
              <a:rPr lang="en-US" dirty="0" smtClean="0">
                <a:latin typeface="Consolas" charset="0"/>
                <a:ea typeface="Consolas" charset="0"/>
                <a:cs typeface="Consolas" charset="0"/>
              </a:rPr>
              <a:t>$ docker pull mikegcoleman/catweb:1.0</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images</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docker run –d –p 5000:5000 –-name catweb mikegcoleman/</a:t>
            </a:r>
            <a:r>
              <a:rPr lang="en-US" dirty="0" err="1" smtClean="0">
                <a:latin typeface="Consolas" charset="0"/>
                <a:ea typeface="Consolas" charset="0"/>
                <a:cs typeface="Consolas" charset="0"/>
              </a:rPr>
              <a:t>catweb:latest</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ps</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docker stop catweb (or &lt;container id&gt;)</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rm</a:t>
            </a:r>
            <a:r>
              <a:rPr lang="en-US" dirty="0" smtClean="0">
                <a:latin typeface="Consolas" charset="0"/>
                <a:ea typeface="Consolas" charset="0"/>
                <a:cs typeface="Consolas" charset="0"/>
              </a:rPr>
              <a:t> catweb (or &lt;container id&gt;)</a:t>
            </a:r>
            <a:br>
              <a:rPr lang="en-US" dirty="0" smtClean="0">
                <a:latin typeface="Consolas" charset="0"/>
                <a:ea typeface="Consolas" charset="0"/>
                <a:cs typeface="Consolas" charset="0"/>
              </a:rPr>
            </a:b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rmi</a:t>
            </a:r>
            <a:r>
              <a:rPr lang="en-US" dirty="0" smtClean="0">
                <a:latin typeface="Consolas" charset="0"/>
                <a:ea typeface="Consolas" charset="0"/>
                <a:cs typeface="Consolas" charset="0"/>
              </a:rPr>
              <a:t> mikegcoleman/</a:t>
            </a:r>
            <a:r>
              <a:rPr lang="en-US" dirty="0" err="1" smtClean="0">
                <a:latin typeface="Consolas" charset="0"/>
                <a:ea typeface="Consolas" charset="0"/>
                <a:cs typeface="Consolas" charset="0"/>
              </a:rPr>
              <a:t>catweb:latest</a:t>
            </a:r>
            <a:r>
              <a:rPr lang="en-US" dirty="0" smtClean="0">
                <a:latin typeface="Consolas" charset="0"/>
                <a:ea typeface="Consolas" charset="0"/>
                <a:cs typeface="Consolas" charset="0"/>
              </a:rPr>
              <a:t> (or &lt;image id&gt;)</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build –t mikegcoleman/catweb:2.0 . </a:t>
            </a:r>
            <a:br>
              <a:rPr lang="en-US" dirty="0" smtClean="0">
                <a:latin typeface="Consolas" charset="0"/>
                <a:ea typeface="Consolas" charset="0"/>
                <a:cs typeface="Consolas" charset="0"/>
              </a:rPr>
            </a:b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push mikegcoleman/catweb:2.0</a:t>
            </a:r>
          </a:p>
        </p:txBody>
      </p:sp>
    </p:spTree>
    <p:extLst>
      <p:ext uri="{BB962C8B-B14F-4D97-AF65-F5344CB8AC3E}">
        <p14:creationId xmlns:p14="http://schemas.microsoft.com/office/powerpoint/2010/main" val="29182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18</a:t>
            </a:fld>
            <a:endParaRPr lang="en-US" dirty="0"/>
          </a:p>
        </p:txBody>
      </p:sp>
      <p:sp>
        <p:nvSpPr>
          <p:cNvPr id="2" name="Title 1"/>
          <p:cNvSpPr>
            <a:spLocks noGrp="1"/>
          </p:cNvSpPr>
          <p:nvPr>
            <p:ph type="title"/>
          </p:nvPr>
        </p:nvSpPr>
        <p:spPr/>
        <p:txBody>
          <a:bodyPr>
            <a:normAutofit fontScale="90000"/>
          </a:bodyPr>
          <a:lstStyle/>
          <a:p>
            <a:r>
              <a:rPr lang="en-US" dirty="0" smtClean="0">
                <a:solidFill>
                  <a:schemeClr val="accent1"/>
                </a:solidFill>
              </a:rPr>
              <a:t>Dockerfile – Linux Example</a:t>
            </a:r>
            <a:endParaRPr lang="en-US" dirty="0">
              <a:solidFill>
                <a:schemeClr val="accent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99" dirty="0">
                <a:solidFill>
                  <a:schemeClr val="accent1"/>
                </a:solidFill>
              </a:rPr>
              <a:t>Dockerfile – Windows Example</a:t>
            </a:r>
          </a:p>
        </p:txBody>
      </p:sp>
      <p:sp>
        <p:nvSpPr>
          <p:cNvPr id="2" name="Content Placeholder 1"/>
          <p:cNvSpPr>
            <a:spLocks noGrp="1"/>
          </p:cNvSpPr>
          <p:nvPr>
            <p:ph idx="1"/>
          </p:nvPr>
        </p:nvSpPr>
        <p:spPr/>
        <p:txBody>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92" y="894042"/>
            <a:ext cx="8369468" cy="3750690"/>
          </a:xfrm>
          <a:prstGeom prst="rect">
            <a:avLst/>
          </a:prstGeom>
        </p:spPr>
      </p:pic>
    </p:spTree>
    <p:extLst>
      <p:ext uri="{BB962C8B-B14F-4D97-AF65-F5344CB8AC3E}">
        <p14:creationId xmlns:p14="http://schemas.microsoft.com/office/powerpoint/2010/main" val="112059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Am I?</a:t>
            </a:r>
            <a:endParaRPr lang="en-US" dirty="0"/>
          </a:p>
        </p:txBody>
      </p:sp>
      <p:sp>
        <p:nvSpPr>
          <p:cNvPr id="5" name="Content Placeholder 4"/>
          <p:cNvSpPr>
            <a:spLocks noGrp="1"/>
          </p:cNvSpPr>
          <p:nvPr>
            <p:ph idx="1"/>
          </p:nvPr>
        </p:nvSpPr>
        <p:spPr/>
        <p:txBody>
          <a:bodyPr/>
          <a:lstStyle/>
          <a:p>
            <a:pPr>
              <a:spcBef>
                <a:spcPts val="1950"/>
              </a:spcBef>
            </a:pPr>
            <a:r>
              <a:rPr lang="en-US" sz="1800" dirty="0" smtClean="0">
                <a:solidFill>
                  <a:schemeClr val="tx1"/>
                </a:solidFill>
              </a:rPr>
              <a:t>Sales Engineer @ </a:t>
            </a:r>
            <a:r>
              <a:rPr lang="en-US" sz="1800" dirty="0" err="1" smtClean="0">
                <a:solidFill>
                  <a:schemeClr val="tx1"/>
                </a:solidFill>
              </a:rPr>
              <a:t>AppDynamics</a:t>
            </a:r>
            <a:r>
              <a:rPr lang="en-US" sz="1800" dirty="0" smtClean="0">
                <a:solidFill>
                  <a:schemeClr val="tx1"/>
                </a:solidFill>
              </a:rPr>
              <a:t>, </a:t>
            </a:r>
          </a:p>
          <a:p>
            <a:pPr>
              <a:spcBef>
                <a:spcPts val="1950"/>
              </a:spcBef>
            </a:pPr>
            <a:r>
              <a:rPr lang="en-US" sz="1800" dirty="0" smtClean="0">
                <a:solidFill>
                  <a:schemeClr val="tx1"/>
                </a:solidFill>
              </a:rPr>
              <a:t>DevOps Lead for </a:t>
            </a:r>
            <a:r>
              <a:rPr lang="en-US" sz="1800" dirty="0" err="1" smtClean="0">
                <a:solidFill>
                  <a:schemeClr val="tx1"/>
                </a:solidFill>
              </a:rPr>
              <a:t>WWCodePDX</a:t>
            </a:r>
            <a:r>
              <a:rPr lang="en-US" sz="1800" dirty="0" smtClean="0">
                <a:solidFill>
                  <a:schemeClr val="tx1"/>
                </a:solidFill>
              </a:rPr>
              <a:t>, Docker Captain, Farmer</a:t>
            </a:r>
            <a:endParaRPr lang="en-US" sz="1800" dirty="0">
              <a:solidFill>
                <a:schemeClr val="tx1"/>
              </a:solidFill>
            </a:endParaRPr>
          </a:p>
          <a:p>
            <a:pPr>
              <a:spcBef>
                <a:spcPts val="1950"/>
              </a:spcBef>
            </a:pPr>
            <a:r>
              <a:rPr lang="en-US" sz="1800" dirty="0" smtClean="0">
                <a:solidFill>
                  <a:schemeClr val="tx1"/>
                </a:solidFill>
              </a:rPr>
              <a:t>Previous Lives: Developer, </a:t>
            </a:r>
            <a:r>
              <a:rPr lang="en-US" sz="1800" dirty="0" err="1" smtClean="0">
                <a:solidFill>
                  <a:schemeClr val="tx1"/>
                </a:solidFill>
              </a:rPr>
              <a:t>SysAdmin</a:t>
            </a:r>
            <a:r>
              <a:rPr lang="en-US" sz="1800" dirty="0" smtClean="0">
                <a:solidFill>
                  <a:schemeClr val="tx1"/>
                </a:solidFill>
              </a:rPr>
              <a:t>, Support Engineer, Technical Lead, Customer Success</a:t>
            </a:r>
            <a:r>
              <a:rPr lang="mr-IN" sz="1800" dirty="0" smtClean="0">
                <a:solidFill>
                  <a:schemeClr val="tx1"/>
                </a:solidFill>
              </a:rPr>
              <a:t>…</a:t>
            </a:r>
            <a:r>
              <a:rPr lang="en-US" sz="1800" dirty="0" smtClean="0">
                <a:solidFill>
                  <a:schemeClr val="tx1"/>
                </a:solidFill>
              </a:rPr>
              <a:t>IT for 20+ years</a:t>
            </a:r>
            <a:endParaRPr lang="en-US" sz="1800" dirty="0">
              <a:solidFill>
                <a:schemeClr val="tx1"/>
              </a:solidFill>
            </a:endParaRPr>
          </a:p>
          <a:p>
            <a:pPr>
              <a:spcBef>
                <a:spcPts val="1950"/>
              </a:spcBef>
            </a:pPr>
            <a:r>
              <a:rPr lang="en-US" sz="1800" dirty="0">
                <a:solidFill>
                  <a:schemeClr val="tx1"/>
                </a:solidFill>
              </a:rPr>
              <a:t>Definitely more IT pro than </a:t>
            </a:r>
            <a:r>
              <a:rPr lang="en-US" sz="1800" dirty="0" smtClean="0">
                <a:solidFill>
                  <a:schemeClr val="tx1"/>
                </a:solidFill>
              </a:rPr>
              <a:t>developer</a:t>
            </a:r>
          </a:p>
          <a:p>
            <a:pPr>
              <a:spcBef>
                <a:spcPts val="1950"/>
              </a:spcBef>
            </a:pPr>
            <a:r>
              <a:rPr lang="en-US" sz="1800" dirty="0" smtClean="0">
                <a:solidFill>
                  <a:schemeClr val="tx1"/>
                </a:solidFill>
              </a:rPr>
              <a:t>‘borrowed’ these slides from @</a:t>
            </a:r>
            <a:r>
              <a:rPr lang="en-US" sz="1800" dirty="0" err="1" smtClean="0">
                <a:solidFill>
                  <a:schemeClr val="tx1"/>
                </a:solidFill>
              </a:rPr>
              <a:t>mikegcoleman</a:t>
            </a:r>
            <a:endParaRPr lang="en-US" sz="1800" dirty="0">
              <a:solidFill>
                <a:schemeClr val="tx1"/>
              </a:solidFill>
            </a:endParaRPr>
          </a:p>
          <a:p>
            <a:pPr>
              <a:spcBef>
                <a:spcPts val="1950"/>
              </a:spcBef>
            </a:pPr>
            <a:r>
              <a:rPr lang="en-US" sz="1800" dirty="0" smtClean="0">
                <a:solidFill>
                  <a:schemeClr val="tx1"/>
                </a:solidFill>
              </a:rPr>
              <a:t>@tchung02</a:t>
            </a:r>
            <a:endParaRPr lang="en-US" dirty="0"/>
          </a:p>
        </p:txBody>
      </p:sp>
    </p:spTree>
    <p:extLst>
      <p:ext uri="{BB962C8B-B14F-4D97-AF65-F5344CB8AC3E}">
        <p14:creationId xmlns:p14="http://schemas.microsoft.com/office/powerpoint/2010/main" val="318294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Build, Ship, and Run</a:t>
            </a:r>
            <a:endParaRPr lang="en-US" dirty="0"/>
          </a:p>
        </p:txBody>
      </p:sp>
    </p:spTree>
    <p:extLst>
      <p:ext uri="{BB962C8B-B14F-4D97-AF65-F5344CB8AC3E}">
        <p14:creationId xmlns:p14="http://schemas.microsoft.com/office/powerpoint/2010/main" val="1910389376"/>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Now you try it!</a:t>
            </a:r>
            <a:endParaRPr lang="en-US" dirty="0"/>
          </a:p>
        </p:txBody>
      </p:sp>
      <p:sp>
        <p:nvSpPr>
          <p:cNvPr id="4" name="Text Placeholder 3"/>
          <p:cNvSpPr>
            <a:spLocks noGrp="1"/>
          </p:cNvSpPr>
          <p:nvPr>
            <p:ph type="body" sz="quarter" idx="13"/>
          </p:nvPr>
        </p:nvSpPr>
        <p:spPr>
          <a:xfrm>
            <a:off x="228600" y="931540"/>
            <a:ext cx="8686800" cy="3977344"/>
          </a:xfrm>
        </p:spPr>
        <p:txBody>
          <a:bodyPr/>
          <a:lstStyle/>
          <a:p>
            <a:r>
              <a:rPr lang="en-US" dirty="0">
                <a:solidFill>
                  <a:schemeClr val="tx1"/>
                </a:solidFill>
              </a:rPr>
              <a:t>Visit</a:t>
            </a:r>
            <a:r>
              <a:rPr lang="en-US" dirty="0"/>
              <a:t> </a:t>
            </a:r>
            <a:r>
              <a:rPr lang="en-US" dirty="0">
                <a:hlinkClick r:id="rId3"/>
              </a:rPr>
              <a:t>http://</a:t>
            </a:r>
            <a:r>
              <a:rPr lang="en-US" dirty="0" smtClean="0">
                <a:hlinkClick r:id="rId3"/>
              </a:rPr>
              <a:t>docs.docker.com/installation</a:t>
            </a:r>
            <a:endParaRPr lang="en-US" dirty="0" smtClean="0"/>
          </a:p>
          <a:p>
            <a:endParaRPr lang="en-US" dirty="0" smtClean="0">
              <a:solidFill>
                <a:schemeClr val="tx1"/>
              </a:solidFill>
            </a:endParaRPr>
          </a:p>
          <a:p>
            <a:r>
              <a:rPr lang="en-US" dirty="0" smtClean="0">
                <a:solidFill>
                  <a:schemeClr val="tx1"/>
                </a:solidFill>
              </a:rPr>
              <a:t>Install the right version of Docker for your machine</a:t>
            </a:r>
          </a:p>
          <a:p>
            <a:pPr lvl="1"/>
            <a:r>
              <a:rPr lang="en-US" dirty="0" smtClean="0"/>
              <a:t>Docker for Mac</a:t>
            </a:r>
          </a:p>
          <a:p>
            <a:pPr lvl="1"/>
            <a:r>
              <a:rPr lang="en-US" dirty="0" smtClean="0"/>
              <a:t>Docker for Windows</a:t>
            </a:r>
          </a:p>
          <a:p>
            <a:endParaRPr lang="en-US" dirty="0" smtClean="0">
              <a:solidFill>
                <a:schemeClr val="tx1"/>
              </a:solidFill>
            </a:endParaRPr>
          </a:p>
          <a:p>
            <a:r>
              <a:rPr lang="en-US" dirty="0" smtClean="0">
                <a:solidFill>
                  <a:schemeClr val="tx1"/>
                </a:solidFill>
              </a:rPr>
              <a:t>After Docker is installed, run Catweb</a:t>
            </a:r>
          </a:p>
          <a:p>
            <a:pPr marL="177428" lvl="1"/>
            <a:r>
              <a:rPr lang="en-US" dirty="0" smtClean="0">
                <a:latin typeface="Consolas" charset="0"/>
                <a:ea typeface="Consolas" charset="0"/>
                <a:cs typeface="Consolas" charset="0"/>
              </a:rPr>
              <a:t>docker run –d –p 5000:5000 --name catweb mikegcoleman/catweb</a:t>
            </a:r>
          </a:p>
          <a:p>
            <a:endParaRPr lang="en-US" dirty="0" smtClean="0">
              <a:solidFill>
                <a:schemeClr val="tx1"/>
              </a:solidFill>
              <a:ea typeface="Segoe Print" charset="0"/>
              <a:cs typeface="Segoe Print" charset="0"/>
            </a:endParaRPr>
          </a:p>
          <a:p>
            <a:r>
              <a:rPr lang="en-US" dirty="0" smtClean="0">
                <a:solidFill>
                  <a:schemeClr val="tx1"/>
                </a:solidFill>
                <a:ea typeface="Segoe Print" charset="0"/>
                <a:cs typeface="Segoe Print" charset="0"/>
              </a:rPr>
              <a:t>Browse</a:t>
            </a:r>
            <a:r>
              <a:rPr lang="en-US" dirty="0" smtClean="0">
                <a:solidFill>
                  <a:schemeClr val="tx1"/>
                </a:solidFill>
                <a:latin typeface="Segoe Print" charset="0"/>
                <a:ea typeface="Segoe Print" charset="0"/>
                <a:cs typeface="Segoe Print" charset="0"/>
              </a:rPr>
              <a:t> </a:t>
            </a:r>
            <a:r>
              <a:rPr lang="en-US" dirty="0" smtClean="0">
                <a:solidFill>
                  <a:schemeClr val="tx1"/>
                </a:solidFill>
                <a:ea typeface="Segoe Print" charset="0"/>
                <a:cs typeface="Segoe Print" charset="0"/>
              </a:rPr>
              <a:t>to port 5000 on your machine</a:t>
            </a:r>
          </a:p>
          <a:p>
            <a:pPr marL="177428" lvl="1"/>
            <a:r>
              <a:rPr lang="en-US" dirty="0" smtClean="0">
                <a:latin typeface="Consolas" charset="0"/>
                <a:ea typeface="Consolas" charset="0"/>
                <a:cs typeface="Consolas" charset="0"/>
              </a:rPr>
              <a:t>http://localhost:5000</a:t>
            </a:r>
          </a:p>
        </p:txBody>
      </p:sp>
    </p:spTree>
    <p:extLst>
      <p:ext uri="{BB962C8B-B14F-4D97-AF65-F5344CB8AC3E}">
        <p14:creationId xmlns:p14="http://schemas.microsoft.com/office/powerpoint/2010/main" val="24145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Docker Container Architecture</a:t>
            </a:r>
          </a:p>
        </p:txBody>
      </p:sp>
    </p:spTree>
    <p:extLst>
      <p:ext uri="{BB962C8B-B14F-4D97-AF65-F5344CB8AC3E}">
        <p14:creationId xmlns:p14="http://schemas.microsoft.com/office/powerpoint/2010/main" val="2084022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Image Layers</a:t>
            </a:r>
            <a:endParaRPr lang="en-US" dirty="0"/>
          </a:p>
        </p:txBody>
      </p:sp>
      <p:grpSp>
        <p:nvGrpSpPr>
          <p:cNvPr id="24" name="Group 23"/>
          <p:cNvGrpSpPr/>
          <p:nvPr/>
        </p:nvGrpSpPr>
        <p:grpSpPr>
          <a:xfrm>
            <a:off x="1578538" y="1075703"/>
            <a:ext cx="6015793" cy="3438544"/>
            <a:chOff x="1097275" y="748444"/>
            <a:chExt cx="6015793" cy="3438544"/>
          </a:xfrm>
        </p:grpSpPr>
        <p:sp>
          <p:nvSpPr>
            <p:cNvPr id="5" name="Cube 4"/>
            <p:cNvSpPr/>
            <p:nvPr/>
          </p:nvSpPr>
          <p:spPr>
            <a:xfrm>
              <a:off x="1097277" y="3609473"/>
              <a:ext cx="6015791" cy="577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83907" y="3817656"/>
              <a:ext cx="5621154" cy="369332"/>
            </a:xfrm>
            <a:prstGeom prst="rect">
              <a:avLst/>
            </a:prstGeom>
            <a:noFill/>
          </p:spPr>
          <p:txBody>
            <a:bodyPr wrap="square" rtlCol="0">
              <a:spAutoFit/>
            </a:bodyPr>
            <a:lstStyle/>
            <a:p>
              <a:pPr algn="ctr"/>
              <a:r>
                <a:rPr lang="en-US" dirty="0" smtClean="0"/>
                <a:t>Kernel</a:t>
              </a:r>
              <a:endParaRPr lang="en-US" dirty="0"/>
            </a:p>
          </p:txBody>
        </p:sp>
        <p:sp>
          <p:nvSpPr>
            <p:cNvPr id="12" name="Cube 11"/>
            <p:cNvSpPr/>
            <p:nvPr/>
          </p:nvSpPr>
          <p:spPr>
            <a:xfrm>
              <a:off x="1097277" y="3136049"/>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097276" y="2662625"/>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1097276" y="218697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1097276" y="1711327"/>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1097275" y="123336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097275" y="748444"/>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83907" y="3302603"/>
              <a:ext cx="5621154" cy="369332"/>
            </a:xfrm>
            <a:prstGeom prst="rect">
              <a:avLst/>
            </a:prstGeom>
            <a:noFill/>
          </p:spPr>
          <p:txBody>
            <a:bodyPr wrap="square" rtlCol="0">
              <a:spAutoFit/>
            </a:bodyPr>
            <a:lstStyle/>
            <a:p>
              <a:pPr algn="ctr"/>
              <a:r>
                <a:rPr lang="en-US" dirty="0" smtClean="0"/>
                <a:t>Alpine Linux</a:t>
              </a:r>
              <a:endParaRPr lang="en-US" dirty="0"/>
            </a:p>
          </p:txBody>
        </p:sp>
        <p:sp>
          <p:nvSpPr>
            <p:cNvPr id="19" name="TextBox 18"/>
            <p:cNvSpPr txBox="1"/>
            <p:nvPr/>
          </p:nvSpPr>
          <p:spPr>
            <a:xfrm>
              <a:off x="1183907" y="2826953"/>
              <a:ext cx="5621154" cy="369332"/>
            </a:xfrm>
            <a:prstGeom prst="rect">
              <a:avLst/>
            </a:prstGeom>
            <a:noFill/>
          </p:spPr>
          <p:txBody>
            <a:bodyPr wrap="square" rtlCol="0">
              <a:spAutoFit/>
            </a:bodyPr>
            <a:lstStyle/>
            <a:p>
              <a:pPr algn="ctr"/>
              <a:r>
                <a:rPr lang="en-US" dirty="0" smtClean="0"/>
                <a:t>Install Python and Pip</a:t>
              </a:r>
              <a:endParaRPr lang="en-US" dirty="0"/>
            </a:p>
          </p:txBody>
        </p:sp>
        <p:sp>
          <p:nvSpPr>
            <p:cNvPr id="20" name="TextBox 19"/>
            <p:cNvSpPr txBox="1"/>
            <p:nvPr/>
          </p:nvSpPr>
          <p:spPr>
            <a:xfrm>
              <a:off x="1183907" y="2353529"/>
              <a:ext cx="5621154" cy="369332"/>
            </a:xfrm>
            <a:prstGeom prst="rect">
              <a:avLst/>
            </a:prstGeom>
            <a:noFill/>
          </p:spPr>
          <p:txBody>
            <a:bodyPr wrap="square" rtlCol="0">
              <a:spAutoFit/>
            </a:bodyPr>
            <a:lstStyle/>
            <a:p>
              <a:pPr algn="ctr"/>
              <a:r>
                <a:rPr lang="en-US" dirty="0" smtClean="0"/>
                <a:t>Upgrade Pip</a:t>
              </a:r>
              <a:endParaRPr lang="en-US" dirty="0"/>
            </a:p>
          </p:txBody>
        </p:sp>
        <p:sp>
          <p:nvSpPr>
            <p:cNvPr id="21" name="TextBox 20"/>
            <p:cNvSpPr txBox="1"/>
            <p:nvPr/>
          </p:nvSpPr>
          <p:spPr>
            <a:xfrm>
              <a:off x="1183907" y="1889937"/>
              <a:ext cx="5621154" cy="369332"/>
            </a:xfrm>
            <a:prstGeom prst="rect">
              <a:avLst/>
            </a:prstGeom>
            <a:noFill/>
          </p:spPr>
          <p:txBody>
            <a:bodyPr wrap="square" rtlCol="0">
              <a:spAutoFit/>
            </a:bodyPr>
            <a:lstStyle/>
            <a:p>
              <a:pPr algn="ctr"/>
              <a:r>
                <a:rPr lang="en-US" dirty="0" smtClean="0"/>
                <a:t>Copy Requirements</a:t>
              </a:r>
              <a:endParaRPr lang="en-US" dirty="0"/>
            </a:p>
          </p:txBody>
        </p:sp>
        <p:sp>
          <p:nvSpPr>
            <p:cNvPr id="22" name="TextBox 21"/>
            <p:cNvSpPr txBox="1"/>
            <p:nvPr/>
          </p:nvSpPr>
          <p:spPr>
            <a:xfrm>
              <a:off x="1183907" y="1398401"/>
              <a:ext cx="5621154" cy="369332"/>
            </a:xfrm>
            <a:prstGeom prst="rect">
              <a:avLst/>
            </a:prstGeom>
            <a:noFill/>
          </p:spPr>
          <p:txBody>
            <a:bodyPr wrap="square" rtlCol="0">
              <a:spAutoFit/>
            </a:bodyPr>
            <a:lstStyle/>
            <a:p>
              <a:pPr algn="ctr"/>
              <a:r>
                <a:rPr lang="en-US" dirty="0" smtClean="0"/>
                <a:t>Install Requirements</a:t>
              </a:r>
              <a:endParaRPr lang="en-US" dirty="0"/>
            </a:p>
          </p:txBody>
        </p:sp>
        <p:sp>
          <p:nvSpPr>
            <p:cNvPr id="23" name="TextBox 22"/>
            <p:cNvSpPr txBox="1"/>
            <p:nvPr/>
          </p:nvSpPr>
          <p:spPr>
            <a:xfrm>
              <a:off x="1183907" y="947693"/>
              <a:ext cx="5621154" cy="369332"/>
            </a:xfrm>
            <a:prstGeom prst="rect">
              <a:avLst/>
            </a:prstGeom>
            <a:noFill/>
          </p:spPr>
          <p:txBody>
            <a:bodyPr wrap="square" rtlCol="0">
              <a:spAutoFit/>
              <a:scene3d>
                <a:camera prst="orthographicFront">
                  <a:rot lat="15600000" lon="0" rev="0"/>
                </a:camera>
                <a:lightRig rig="threePt" dir="t"/>
              </a:scene3d>
              <a:flatTx/>
            </a:bodyPr>
            <a:lstStyle/>
            <a:p>
              <a:pPr algn="ctr"/>
              <a:r>
                <a:rPr lang="is-IS" dirty="0" smtClean="0"/>
                <a:t>…</a:t>
              </a:r>
              <a:endParaRPr lang="en-US" dirty="0"/>
            </a:p>
          </p:txBody>
        </p:sp>
      </p:grpSp>
    </p:spTree>
    <p:extLst>
      <p:ext uri="{BB962C8B-B14F-4D97-AF65-F5344CB8AC3E}">
        <p14:creationId xmlns:p14="http://schemas.microsoft.com/office/powerpoint/2010/main" val="703421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Docker File System</a:t>
            </a:r>
            <a:endParaRPr lang="en-US" dirty="0">
              <a:solidFill>
                <a:schemeClr val="accent1"/>
              </a:solidFill>
            </a:endParaRPr>
          </a:p>
        </p:txBody>
      </p:sp>
      <p:sp>
        <p:nvSpPr>
          <p:cNvPr id="3" name="Text Placeholder 2"/>
          <p:cNvSpPr>
            <a:spLocks noGrp="1"/>
          </p:cNvSpPr>
          <p:nvPr>
            <p:ph type="body" sz="quarter" idx="13"/>
          </p:nvPr>
        </p:nvSpPr>
        <p:spPr>
          <a:xfrm>
            <a:off x="228600" y="911139"/>
            <a:ext cx="8686800" cy="3593481"/>
          </a:xfrm>
        </p:spPr>
        <p:txBody>
          <a:bodyPr/>
          <a:lstStyle/>
          <a:p>
            <a:pPr marL="342900" indent="-342900">
              <a:buClr>
                <a:schemeClr val="accent1"/>
              </a:buClr>
              <a:buFont typeface="Arial" charset="0"/>
              <a:buChar char="•"/>
            </a:pPr>
            <a:r>
              <a:rPr lang="en-US" sz="2000" dirty="0">
                <a:solidFill>
                  <a:schemeClr val="tx1"/>
                </a:solidFill>
              </a:rPr>
              <a:t>Logical file system by grouping different file system primitives into branches (directories, file systems, </a:t>
            </a:r>
            <a:r>
              <a:rPr lang="en-US" sz="2000" dirty="0" err="1">
                <a:solidFill>
                  <a:schemeClr val="tx1"/>
                </a:solidFill>
              </a:rPr>
              <a:t>subvolumes</a:t>
            </a:r>
            <a:r>
              <a:rPr lang="en-US" sz="2000" dirty="0">
                <a:solidFill>
                  <a:schemeClr val="tx1"/>
                </a:solidFill>
              </a:rPr>
              <a:t>, snapshots)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Each branch represents a layer in a Docker image</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Allows images to be constructed / deconstructed as needed vs. a huge monolithic image (</a:t>
            </a:r>
            <a:r>
              <a:rPr lang="en-US" sz="2000" dirty="0" err="1">
                <a:solidFill>
                  <a:schemeClr val="tx1"/>
                </a:solidFill>
              </a:rPr>
              <a:t>ala</a:t>
            </a:r>
            <a:r>
              <a:rPr lang="en-US" sz="2000" dirty="0">
                <a:solidFill>
                  <a:schemeClr val="tx1"/>
                </a:solidFill>
              </a:rPr>
              <a:t> traditional virtual machines)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When a container is started a writeable layer is added to the “top” of the file system</a:t>
            </a:r>
          </a:p>
        </p:txBody>
      </p:sp>
    </p:spTree>
    <p:extLst>
      <p:ext uri="{BB962C8B-B14F-4D97-AF65-F5344CB8AC3E}">
        <p14:creationId xmlns:p14="http://schemas.microsoft.com/office/powerpoint/2010/main" val="727542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Copy on Write</a:t>
            </a:r>
            <a:endParaRPr lang="en-US" dirty="0">
              <a:solidFill>
                <a:schemeClr val="accent1"/>
              </a:solidFill>
            </a:endParaRPr>
          </a:p>
        </p:txBody>
      </p:sp>
      <p:sp>
        <p:nvSpPr>
          <p:cNvPr id="3" name="Text Placeholder 2"/>
          <p:cNvSpPr>
            <a:spLocks noGrp="1"/>
          </p:cNvSpPr>
          <p:nvPr>
            <p:ph type="body" sz="quarter" idx="13"/>
          </p:nvPr>
        </p:nvSpPr>
        <p:spPr>
          <a:xfrm>
            <a:off x="228600" y="1007395"/>
            <a:ext cx="8686800" cy="3112218"/>
          </a:xfrm>
        </p:spPr>
        <p:txBody>
          <a:bodyPr/>
          <a:lstStyle/>
          <a:p>
            <a:r>
              <a:rPr lang="en-US" dirty="0" smtClean="0">
                <a:solidFill>
                  <a:schemeClr val="tx1"/>
                </a:solidFill>
              </a:rPr>
              <a:t>Super efficient:</a:t>
            </a:r>
          </a:p>
          <a:p>
            <a:pPr lvl="1"/>
            <a:r>
              <a:rPr lang="en-US" dirty="0" smtClean="0"/>
              <a:t>Sub second instantiation times for containers</a:t>
            </a:r>
          </a:p>
          <a:p>
            <a:pPr lvl="1"/>
            <a:r>
              <a:rPr lang="en-US" dirty="0" smtClean="0"/>
              <a:t>New container can take &lt;1 Mb of space</a:t>
            </a:r>
          </a:p>
          <a:p>
            <a:pPr lvl="1"/>
            <a:endParaRPr lang="en-US" dirty="0"/>
          </a:p>
          <a:p>
            <a:r>
              <a:rPr lang="en-US" dirty="0" smtClean="0">
                <a:solidFill>
                  <a:schemeClr val="tx1"/>
                </a:solidFill>
              </a:rPr>
              <a:t>Containers appears to be a copy of the original image</a:t>
            </a:r>
          </a:p>
          <a:p>
            <a:r>
              <a:rPr lang="en-US" dirty="0" smtClean="0">
                <a:solidFill>
                  <a:schemeClr val="tx1"/>
                </a:solidFill>
              </a:rPr>
              <a:t>But, it is really just a link to the original shared image</a:t>
            </a:r>
          </a:p>
          <a:p>
            <a:endParaRPr lang="en-US" dirty="0">
              <a:solidFill>
                <a:schemeClr val="tx1"/>
              </a:solidFill>
            </a:endParaRPr>
          </a:p>
          <a:p>
            <a:r>
              <a:rPr lang="en-US" dirty="0" smtClean="0">
                <a:solidFill>
                  <a:schemeClr val="tx1"/>
                </a:solidFill>
              </a:rPr>
              <a:t>If someone writes a change to the file system, a copy of the affected file/directory is “copied up”</a:t>
            </a:r>
          </a:p>
        </p:txBody>
      </p:sp>
    </p:spTree>
    <p:extLst>
      <p:ext uri="{BB962C8B-B14F-4D97-AF65-F5344CB8AC3E}">
        <p14:creationId xmlns:p14="http://schemas.microsoft.com/office/powerpoint/2010/main" val="30390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What about data persistence?</a:t>
            </a:r>
            <a:endParaRPr lang="en-US" dirty="0">
              <a:solidFill>
                <a:schemeClr val="accent1"/>
              </a:solidFill>
            </a:endParaRPr>
          </a:p>
        </p:txBody>
      </p:sp>
      <p:sp>
        <p:nvSpPr>
          <p:cNvPr id="3" name="Text Placeholder 2"/>
          <p:cNvSpPr>
            <a:spLocks noGrp="1"/>
          </p:cNvSpPr>
          <p:nvPr>
            <p:ph type="body" sz="quarter" idx="13"/>
          </p:nvPr>
        </p:nvSpPr>
        <p:spPr>
          <a:xfrm>
            <a:off x="315227" y="853701"/>
            <a:ext cx="8686800" cy="3814863"/>
          </a:xfrm>
        </p:spPr>
        <p:txBody>
          <a:bodyPr>
            <a:noAutofit/>
          </a:bodyPr>
          <a:lstStyle/>
          <a:p>
            <a:pPr marL="228600" indent="-228600">
              <a:buClr>
                <a:schemeClr val="accent1"/>
              </a:buClr>
              <a:buFont typeface="Arial" charset="0"/>
              <a:buChar char="•"/>
            </a:pPr>
            <a:r>
              <a:rPr lang="en-US" sz="1800" dirty="0">
                <a:solidFill>
                  <a:schemeClr val="tx1"/>
                </a:solidFill>
              </a:rPr>
              <a:t>Volumes allow you to specify a directory in the container that exists outside of the </a:t>
            </a:r>
            <a:r>
              <a:rPr lang="en-US" sz="1800" dirty="0" smtClean="0">
                <a:solidFill>
                  <a:schemeClr val="tx1"/>
                </a:solidFill>
              </a:rPr>
              <a:t>docker file </a:t>
            </a:r>
            <a:r>
              <a:rPr lang="en-US" sz="1800" dirty="0">
                <a:solidFill>
                  <a:schemeClr val="tx1"/>
                </a:solidFill>
              </a:rPr>
              <a:t>system </a:t>
            </a:r>
            <a:r>
              <a:rPr lang="en-US" sz="1800" dirty="0" smtClean="0">
                <a:solidFill>
                  <a:schemeClr val="tx1"/>
                </a:solidFill>
              </a:rPr>
              <a:t>structure</a:t>
            </a:r>
          </a:p>
          <a:p>
            <a:pPr>
              <a:buClr>
                <a:schemeClr val="accent1"/>
              </a:buClr>
            </a:pP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used to share (and persist) data between </a:t>
            </a:r>
            <a:r>
              <a:rPr lang="en-US" sz="1800" dirty="0" smtClean="0">
                <a:solidFill>
                  <a:schemeClr val="tx1"/>
                </a:solidFill>
              </a:rPr>
              <a:t>containers</a:t>
            </a:r>
            <a:br>
              <a:rPr lang="en-US" sz="1800" dirty="0" smtClean="0">
                <a:solidFill>
                  <a:schemeClr val="tx1"/>
                </a:solidFill>
              </a:rPr>
            </a:br>
            <a:r>
              <a:rPr lang="en-US" sz="1800" dirty="0"/>
              <a:t>	</a:t>
            </a: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Directory persists after the container is deleted </a:t>
            </a:r>
          </a:p>
          <a:p>
            <a:pPr marL="571500" lvl="2" indent="-228600">
              <a:buClr>
                <a:schemeClr val="accent1"/>
              </a:buClr>
            </a:pPr>
            <a:r>
              <a:rPr lang="en-US" dirty="0"/>
              <a:t>Unless you explicitly delete </a:t>
            </a:r>
            <a:r>
              <a:rPr lang="en-US" dirty="0" smtClean="0"/>
              <a:t>it</a:t>
            </a:r>
            <a:br>
              <a:rPr lang="en-US" dirty="0" smtClean="0"/>
            </a:b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created in a Dockerfile or via </a:t>
            </a:r>
            <a:r>
              <a:rPr lang="en-US" sz="1800" dirty="0" smtClean="0">
                <a:solidFill>
                  <a:schemeClr val="tx1"/>
                </a:solidFill>
              </a:rPr>
              <a:t>CLI</a:t>
            </a:r>
            <a:endParaRPr lang="en-US" sz="1800" dirty="0">
              <a:solidFill>
                <a:schemeClr val="tx1"/>
              </a:solidFill>
            </a:endParaRPr>
          </a:p>
          <a:p>
            <a:pPr lvl="1">
              <a:buClr>
                <a:schemeClr val="accent1"/>
              </a:buClr>
            </a:pPr>
            <a:endParaRPr lang="en-US" dirty="0"/>
          </a:p>
        </p:txBody>
      </p:sp>
    </p:spTree>
    <p:extLst>
      <p:ext uri="{BB962C8B-B14F-4D97-AF65-F5344CB8AC3E}">
        <p14:creationId xmlns:p14="http://schemas.microsoft.com/office/powerpoint/2010/main" val="1817811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But Why?</a:t>
            </a:r>
            <a:endParaRPr lang="en-US" dirty="0"/>
          </a:p>
        </p:txBody>
      </p:sp>
    </p:spTree>
    <p:extLst>
      <p:ext uri="{BB962C8B-B14F-4D97-AF65-F5344CB8AC3E}">
        <p14:creationId xmlns:p14="http://schemas.microsoft.com/office/powerpoint/2010/main" val="772948052"/>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solidFill>
                  <a:schemeClr val="accent1"/>
                </a:solidFill>
              </a:rPr>
              <a:t>Agenda</a:t>
            </a:r>
            <a:endParaRPr lang="en-US" dirty="0">
              <a:solidFill>
                <a:schemeClr val="accent1"/>
              </a:solidFill>
            </a:endParaRPr>
          </a:p>
        </p:txBody>
      </p:sp>
      <p:sp>
        <p:nvSpPr>
          <p:cNvPr id="5" name="Text Placeholder 4"/>
          <p:cNvSpPr>
            <a:spLocks noGrp="1"/>
          </p:cNvSpPr>
          <p:nvPr>
            <p:ph type="body" sz="quarter" idx="13"/>
          </p:nvPr>
        </p:nvSpPr>
        <p:spPr>
          <a:xfrm>
            <a:off x="228600" y="1132522"/>
            <a:ext cx="8686800" cy="2765709"/>
          </a:xfrm>
        </p:spPr>
        <p:txBody>
          <a:bodyPr/>
          <a:lstStyle/>
          <a:p>
            <a:pPr marL="342900" indent="-342900">
              <a:buClr>
                <a:schemeClr val="accent1"/>
              </a:buClr>
              <a:buFont typeface="Arial" charset="0"/>
              <a:buChar char="•"/>
            </a:pPr>
            <a:r>
              <a:rPr lang="en-US" dirty="0" smtClean="0">
                <a:solidFill>
                  <a:schemeClr val="tx1"/>
                </a:solidFill>
              </a:rPr>
              <a:t>Containers </a:t>
            </a:r>
            <a:r>
              <a:rPr lang="en-US" dirty="0" smtClean="0">
                <a:solidFill>
                  <a:schemeClr val="tx1"/>
                </a:solidFill>
              </a:rPr>
              <a:t>are NOT VMs</a:t>
            </a:r>
          </a:p>
          <a:p>
            <a:pPr marL="342900" indent="-342900">
              <a:buClr>
                <a:schemeClr val="accent1"/>
              </a:buClr>
              <a:buFont typeface="Arial" charset="0"/>
              <a:buChar char="•"/>
            </a:pPr>
            <a:r>
              <a:rPr lang="en-US" dirty="0" smtClean="0">
                <a:solidFill>
                  <a:schemeClr val="tx1"/>
                </a:solidFill>
              </a:rPr>
              <a:t>Working with Docker (Build, Ship, Run)</a:t>
            </a:r>
          </a:p>
          <a:p>
            <a:pPr marL="342900" indent="-342900">
              <a:buClr>
                <a:schemeClr val="accent1"/>
              </a:buClr>
              <a:buFont typeface="Arial" charset="0"/>
              <a:buChar char="•"/>
            </a:pPr>
            <a:r>
              <a:rPr lang="en-US" dirty="0" smtClean="0">
                <a:solidFill>
                  <a:schemeClr val="tx1"/>
                </a:solidFill>
              </a:rPr>
              <a:t>But Why?</a:t>
            </a:r>
          </a:p>
          <a:p>
            <a:pPr marL="342900" indent="-342900">
              <a:buClr>
                <a:schemeClr val="accent1"/>
              </a:buClr>
              <a:buFont typeface="Arial" charset="0"/>
              <a:buChar char="•"/>
            </a:pPr>
            <a:r>
              <a:rPr lang="en-US" dirty="0" smtClean="0">
                <a:solidFill>
                  <a:schemeClr val="tx1"/>
                </a:solidFill>
              </a:rPr>
              <a:t>Getting started</a:t>
            </a:r>
          </a:p>
          <a:p>
            <a:pPr marL="342900" indent="-342900">
              <a:buClr>
                <a:schemeClr val="accent1"/>
              </a:buClr>
              <a:buFont typeface="Arial" charset="0"/>
              <a:buChar char="•"/>
            </a:pPr>
            <a:r>
              <a:rPr lang="en-US" dirty="0" smtClean="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957769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p:nvPr/>
        </p:nvSpPr>
        <p:spPr>
          <a:xfrm rot="10800000">
            <a:off x="1347009" y="3571199"/>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8" name="Shape 508"/>
          <p:cNvSpPr/>
          <p:nvPr/>
        </p:nvSpPr>
        <p:spPr>
          <a:xfrm rot="10800000">
            <a:off x="1353997" y="2279804"/>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9" name="Shape 509"/>
          <p:cNvSpPr/>
          <p:nvPr/>
        </p:nvSpPr>
        <p:spPr>
          <a:xfrm rot="10800000">
            <a:off x="1347012" y="1087092"/>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10" name="Shape 510"/>
          <p:cNvSpPr txBox="1">
            <a:spLocks noGrp="1"/>
          </p:cNvSpPr>
          <p:nvPr>
            <p:ph type="title"/>
          </p:nvPr>
        </p:nvSpPr>
        <p:spPr>
          <a:xfrm>
            <a:off x="243502" y="208317"/>
            <a:ext cx="8642711" cy="613083"/>
          </a:xfrm>
          <a:prstGeom prst="rect">
            <a:avLst/>
          </a:prstGeom>
          <a:noFill/>
          <a:ln>
            <a:noFill/>
          </a:ln>
        </p:spPr>
        <p:txBody>
          <a:bodyPr vert="horz" wrap="square" lIns="91412" tIns="91412" rIns="91412" bIns="91412" rtlCol="0" anchor="ctr" anchorCtr="0">
            <a:noAutofit/>
          </a:bodyPr>
          <a:lstStyle/>
          <a:p>
            <a:pPr>
              <a:spcBef>
                <a:spcPts val="0"/>
              </a:spcBef>
              <a:buClr>
                <a:schemeClr val="dk2"/>
              </a:buClr>
              <a:buSzPct val="25000"/>
            </a:pPr>
            <a:r>
              <a:rPr lang="en" sz="2800" dirty="0">
                <a:solidFill>
                  <a:schemeClr val="dk2"/>
                </a:solidFill>
                <a:ea typeface="Arial"/>
                <a:cs typeface="Arial"/>
                <a:sym typeface="Arial"/>
              </a:rPr>
              <a:t>One platform delivers one journey for all applications</a:t>
            </a:r>
          </a:p>
        </p:txBody>
      </p:sp>
      <p:sp>
        <p:nvSpPr>
          <p:cNvPr id="511" name="Shape 511"/>
          <p:cNvSpPr/>
          <p:nvPr/>
        </p:nvSpPr>
        <p:spPr>
          <a:xfrm>
            <a:off x="1007871" y="1120796"/>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1</a:t>
            </a:r>
          </a:p>
        </p:txBody>
      </p:sp>
      <p:sp>
        <p:nvSpPr>
          <p:cNvPr id="512" name="Shape 512"/>
          <p:cNvSpPr txBox="1"/>
          <p:nvPr/>
        </p:nvSpPr>
        <p:spPr>
          <a:xfrm>
            <a:off x="2046372" y="1240084"/>
            <a:ext cx="4934980"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Containerize Legacy Applications</a:t>
            </a:r>
          </a:p>
          <a:p>
            <a:pPr>
              <a:buSzPct val="25000"/>
            </a:pPr>
            <a:r>
              <a:rPr lang="en">
                <a:solidFill>
                  <a:srgbClr val="7F7F7F"/>
                </a:solidFill>
                <a:latin typeface="Arial"/>
                <a:ea typeface="Arial"/>
                <a:cs typeface="Arial"/>
                <a:sym typeface="Arial"/>
              </a:rPr>
              <a:t>Lift and shift for portability and efficiency</a:t>
            </a:r>
          </a:p>
        </p:txBody>
      </p:sp>
      <p:sp>
        <p:nvSpPr>
          <p:cNvPr id="513" name="Shape 513"/>
          <p:cNvSpPr/>
          <p:nvPr/>
        </p:nvSpPr>
        <p:spPr>
          <a:xfrm>
            <a:off x="1009530" y="2406234"/>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2</a:t>
            </a:r>
          </a:p>
        </p:txBody>
      </p:sp>
      <p:sp>
        <p:nvSpPr>
          <p:cNvPr id="514" name="Shape 514"/>
          <p:cNvSpPr/>
          <p:nvPr/>
        </p:nvSpPr>
        <p:spPr>
          <a:xfrm>
            <a:off x="1007894" y="3677971"/>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3</a:t>
            </a:r>
          </a:p>
        </p:txBody>
      </p:sp>
      <p:sp>
        <p:nvSpPr>
          <p:cNvPr id="515" name="Shape 515"/>
          <p:cNvSpPr txBox="1"/>
          <p:nvPr/>
        </p:nvSpPr>
        <p:spPr>
          <a:xfrm>
            <a:off x="2046372" y="2400421"/>
            <a:ext cx="5362323"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Transform Legacy to Microservices </a:t>
            </a:r>
          </a:p>
          <a:p>
            <a:pPr>
              <a:buSzPct val="25000"/>
            </a:pPr>
            <a:r>
              <a:rPr lang="en">
                <a:solidFill>
                  <a:srgbClr val="7F7F7F"/>
                </a:solidFill>
                <a:latin typeface="Arial"/>
                <a:ea typeface="Arial"/>
                <a:cs typeface="Arial"/>
                <a:sym typeface="Arial"/>
              </a:rPr>
              <a:t>Look for shared services to transform</a:t>
            </a:r>
          </a:p>
        </p:txBody>
      </p:sp>
      <p:sp>
        <p:nvSpPr>
          <p:cNvPr id="516" name="Shape 516"/>
          <p:cNvSpPr txBox="1"/>
          <p:nvPr/>
        </p:nvSpPr>
        <p:spPr>
          <a:xfrm>
            <a:off x="2042026" y="3677971"/>
            <a:ext cx="4086366"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Accelerate New Applications</a:t>
            </a:r>
          </a:p>
          <a:p>
            <a:pPr>
              <a:buSzPct val="25000"/>
            </a:pPr>
            <a:r>
              <a:rPr lang="en">
                <a:solidFill>
                  <a:srgbClr val="7F7F7F"/>
                </a:solidFill>
                <a:latin typeface="Arial"/>
                <a:ea typeface="Arial"/>
                <a:cs typeface="Arial"/>
                <a:sym typeface="Arial"/>
              </a:rPr>
              <a:t>Greenfield innovation</a:t>
            </a:r>
          </a:p>
        </p:txBody>
      </p:sp>
      <p:sp>
        <p:nvSpPr>
          <p:cNvPr id="517" name="Shape 517"/>
          <p:cNvSpPr/>
          <p:nvPr/>
        </p:nvSpPr>
        <p:spPr>
          <a:xfrm rot="5400000">
            <a:off x="7662865" y="2714983"/>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18" name="Shape 518"/>
          <p:cNvSpPr/>
          <p:nvPr/>
        </p:nvSpPr>
        <p:spPr>
          <a:xfrm rot="5400000">
            <a:off x="7449320" y="2599408"/>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19" name="Shape 519"/>
          <p:cNvSpPr/>
          <p:nvPr/>
        </p:nvSpPr>
        <p:spPr>
          <a:xfrm rot="5400000">
            <a:off x="7449320" y="281131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grpSp>
        <p:nvGrpSpPr>
          <p:cNvPr id="520" name="Shape 520"/>
          <p:cNvGrpSpPr/>
          <p:nvPr/>
        </p:nvGrpSpPr>
        <p:grpSpPr>
          <a:xfrm>
            <a:off x="6515659" y="1443120"/>
            <a:ext cx="448210" cy="327280"/>
            <a:chOff x="11664950" y="10985500"/>
            <a:chExt cx="1851023" cy="1449387"/>
          </a:xfrm>
        </p:grpSpPr>
        <p:sp>
          <p:nvSpPr>
            <p:cNvPr id="521" name="Shape 52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2" name="Shape 52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3" name="Shape 52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pic>
        <p:nvPicPr>
          <p:cNvPr id="524" name="Shape 524"/>
          <p:cNvPicPr preferRelativeResize="0"/>
          <p:nvPr/>
        </p:nvPicPr>
        <p:blipFill rotWithShape="1">
          <a:blip r:embed="rId3">
            <a:alphaModFix/>
          </a:blip>
          <a:srcRect/>
          <a:stretch/>
        </p:blipFill>
        <p:spPr>
          <a:xfrm>
            <a:off x="6673098" y="1122936"/>
            <a:ext cx="656159" cy="656159"/>
          </a:xfrm>
          <a:prstGeom prst="rect">
            <a:avLst/>
          </a:prstGeom>
          <a:noFill/>
          <a:ln>
            <a:noFill/>
          </a:ln>
        </p:spPr>
      </p:pic>
      <p:grpSp>
        <p:nvGrpSpPr>
          <p:cNvPr id="525" name="Shape 525"/>
          <p:cNvGrpSpPr/>
          <p:nvPr/>
        </p:nvGrpSpPr>
        <p:grpSpPr>
          <a:xfrm>
            <a:off x="6515659" y="2611905"/>
            <a:ext cx="448210" cy="327280"/>
            <a:chOff x="11664950" y="10985500"/>
            <a:chExt cx="1851023" cy="1449387"/>
          </a:xfrm>
        </p:grpSpPr>
        <p:sp>
          <p:nvSpPr>
            <p:cNvPr id="526" name="Shape 526"/>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7" name="Shape 527"/>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8" name="Shape 528"/>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sp>
        <p:nvSpPr>
          <p:cNvPr id="529" name="Shape 529"/>
          <p:cNvSpPr/>
          <p:nvPr/>
        </p:nvSpPr>
        <p:spPr>
          <a:xfrm>
            <a:off x="6893432" y="2322425"/>
            <a:ext cx="755552" cy="283907"/>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12" tIns="45693" rIns="91412" bIns="45693" anchor="ctr" anchorCtr="0">
            <a:noAutofit/>
          </a:bodyPr>
          <a:lstStyle/>
          <a:p>
            <a:pPr algn="ctr"/>
            <a:endParaRPr>
              <a:solidFill>
                <a:schemeClr val="dk1"/>
              </a:solidFill>
              <a:latin typeface="Arial"/>
              <a:ea typeface="Arial"/>
              <a:cs typeface="Arial"/>
              <a:sym typeface="Arial"/>
            </a:endParaRPr>
          </a:p>
        </p:txBody>
      </p:sp>
      <p:sp>
        <p:nvSpPr>
          <p:cNvPr id="530" name="Shape 530"/>
          <p:cNvSpPr/>
          <p:nvPr/>
        </p:nvSpPr>
        <p:spPr>
          <a:xfrm rot="5400000">
            <a:off x="7769636" y="412060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1" name="Shape 531"/>
          <p:cNvSpPr/>
          <p:nvPr/>
        </p:nvSpPr>
        <p:spPr>
          <a:xfrm rot="5400000">
            <a:off x="6752427" y="3656111"/>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2" name="Shape 532"/>
          <p:cNvSpPr/>
          <p:nvPr/>
        </p:nvSpPr>
        <p:spPr>
          <a:xfrm rot="5400000">
            <a:off x="6597406" y="3876564"/>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3" name="Shape 533"/>
          <p:cNvSpPr/>
          <p:nvPr/>
        </p:nvSpPr>
        <p:spPr>
          <a:xfrm rot="5400000">
            <a:off x="7798089" y="390169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4" name="Shape 534"/>
          <p:cNvSpPr/>
          <p:nvPr/>
        </p:nvSpPr>
        <p:spPr>
          <a:xfrm>
            <a:off x="7225981" y="407511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5" name="Shape 535"/>
          <p:cNvSpPr/>
          <p:nvPr/>
        </p:nvSpPr>
        <p:spPr>
          <a:xfrm>
            <a:off x="6792139" y="417459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6" name="Shape 536"/>
          <p:cNvSpPr/>
          <p:nvPr/>
        </p:nvSpPr>
        <p:spPr>
          <a:xfrm>
            <a:off x="6955551" y="38878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7" name="Shape 537"/>
          <p:cNvSpPr/>
          <p:nvPr/>
        </p:nvSpPr>
        <p:spPr>
          <a:xfrm>
            <a:off x="7192978" y="364414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8" name="Shape 538"/>
          <p:cNvSpPr/>
          <p:nvPr/>
        </p:nvSpPr>
        <p:spPr>
          <a:xfrm rot="5400000">
            <a:off x="7596574" y="39822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9" name="Shape 539"/>
          <p:cNvSpPr/>
          <p:nvPr/>
        </p:nvSpPr>
        <p:spPr>
          <a:xfrm>
            <a:off x="7444960" y="369613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1315656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
            </a:r>
            <a:br>
              <a:rPr lang="en-US" dirty="0" smtClean="0"/>
            </a:br>
            <a:r>
              <a:rPr lang="en-US" dirty="0" smtClean="0"/>
              <a:t>Getting Started</a:t>
            </a:r>
            <a:endParaRPr lang="en-US" dirty="0"/>
          </a:p>
        </p:txBody>
      </p:sp>
    </p:spTree>
    <p:extLst>
      <p:ext uri="{BB962C8B-B14F-4D97-AF65-F5344CB8AC3E}">
        <p14:creationId xmlns:p14="http://schemas.microsoft.com/office/powerpoint/2010/main" val="1472097417"/>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Docker for Windows / Mac</a:t>
            </a:r>
            <a:endParaRPr lang="en-US" dirty="0">
              <a:solidFill>
                <a:schemeClr val="accent1"/>
              </a:solidFill>
            </a:endParaRPr>
          </a:p>
        </p:txBody>
      </p:sp>
      <p:sp>
        <p:nvSpPr>
          <p:cNvPr id="4" name="Content Placeholder 3"/>
          <p:cNvSpPr>
            <a:spLocks noGrp="1"/>
          </p:cNvSpPr>
          <p:nvPr>
            <p:ph idx="1"/>
          </p:nvPr>
        </p:nvSpPr>
        <p:spPr>
          <a:xfrm>
            <a:off x="228600" y="1109337"/>
            <a:ext cx="8686800" cy="3263504"/>
          </a:xfrm>
          <a:prstGeom prst="rect">
            <a:avLst/>
          </a:prstGeom>
        </p:spPr>
        <p:txBody>
          <a:bodyPr>
            <a:normAutofit fontScale="92500" lnSpcReduction="20000"/>
          </a:bodyPr>
          <a:lstStyle/>
          <a:p>
            <a:pPr marL="0" indent="0">
              <a:buNone/>
            </a:pPr>
            <a:endParaRPr lang="en-US" dirty="0" smtClean="0">
              <a:solidFill>
                <a:schemeClr val="tx1"/>
              </a:solidFill>
            </a:endParaRPr>
          </a:p>
          <a:p>
            <a:r>
              <a:rPr lang="en-US" dirty="0" smtClean="0">
                <a:solidFill>
                  <a:schemeClr val="tx1"/>
                </a:solidFill>
              </a:rPr>
              <a:t>Easy to install: Get up and running on Docker in minutes</a:t>
            </a:r>
          </a:p>
          <a:p>
            <a:endParaRPr lang="en-US" dirty="0">
              <a:solidFill>
                <a:schemeClr val="tx1"/>
              </a:solidFill>
            </a:endParaRPr>
          </a:p>
          <a:p>
            <a:r>
              <a:rPr lang="en-US" dirty="0" smtClean="0">
                <a:solidFill>
                  <a:schemeClr val="tx1"/>
                </a:solidFill>
              </a:rPr>
              <a:t>Leverages Hyper-V (Windows) or </a:t>
            </a:r>
            <a:r>
              <a:rPr lang="en-US" dirty="0" err="1" smtClean="0">
                <a:solidFill>
                  <a:schemeClr val="tx1"/>
                </a:solidFill>
              </a:rPr>
              <a:t>xhyv</a:t>
            </a:r>
            <a:r>
              <a:rPr lang="en-US" dirty="0" smtClean="0">
                <a:solidFill>
                  <a:schemeClr val="tx1"/>
                </a:solidFill>
              </a:rPr>
              <a:t> (Mac)</a:t>
            </a:r>
            <a:br>
              <a:rPr lang="en-US" dirty="0" smtClean="0">
                <a:solidFill>
                  <a:schemeClr val="tx1"/>
                </a:solidFill>
              </a:rPr>
            </a:br>
            <a:endParaRPr lang="en-US" dirty="0" smtClean="0">
              <a:solidFill>
                <a:schemeClr val="tx1"/>
              </a:solidFill>
            </a:endParaRPr>
          </a:p>
          <a:p>
            <a:pPr lvl="1"/>
            <a:r>
              <a:rPr lang="en-US" sz="1700" dirty="0" smtClean="0">
                <a:solidFill>
                  <a:schemeClr val="tx1"/>
                </a:solidFill>
              </a:rPr>
              <a:t>Docker for Windows requires </a:t>
            </a:r>
            <a:r>
              <a:rPr lang="en-US" sz="1700" dirty="0">
                <a:solidFill>
                  <a:schemeClr val="tx1"/>
                </a:solidFill>
              </a:rPr>
              <a:t>Windows Pro 10, Enterprise, or Education</a:t>
            </a:r>
          </a:p>
          <a:p>
            <a:endParaRPr lang="en-US" dirty="0">
              <a:solidFill>
                <a:schemeClr val="tx1"/>
              </a:solidFill>
            </a:endParaRPr>
          </a:p>
          <a:p>
            <a:r>
              <a:rPr lang="en-US" dirty="0" smtClean="0">
                <a:solidFill>
                  <a:schemeClr val="tx1"/>
                </a:solidFill>
              </a:rPr>
              <a:t>Full API / CLI compatibility</a:t>
            </a:r>
          </a:p>
          <a:p>
            <a:endParaRPr lang="en-US" dirty="0">
              <a:solidFill>
                <a:schemeClr val="tx1"/>
              </a:solidFill>
            </a:endParaRPr>
          </a:p>
          <a:p>
            <a:r>
              <a:rPr lang="en-US" dirty="0" smtClean="0">
                <a:solidFill>
                  <a:schemeClr val="tx1"/>
                </a:solidFill>
              </a:rPr>
              <a:t>OS integration for increased stability and speed</a:t>
            </a:r>
            <a:br>
              <a:rPr lang="en-US" dirty="0" smtClean="0">
                <a:solidFill>
                  <a:schemeClr val="tx1"/>
                </a:solidFill>
              </a:rPr>
            </a:br>
            <a:endParaRPr lang="en-US" dirty="0" smtClean="0">
              <a:solidFill>
                <a:schemeClr val="tx1"/>
              </a:solidFill>
            </a:endParaRPr>
          </a:p>
        </p:txBody>
      </p:sp>
    </p:spTree>
    <p:extLst>
      <p:ext uri="{BB962C8B-B14F-4D97-AF65-F5344CB8AC3E}">
        <p14:creationId xmlns:p14="http://schemas.microsoft.com/office/powerpoint/2010/main" val="130843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Docker on Linux</a:t>
            </a:r>
            <a:endParaRPr lang="en-US" dirty="0">
              <a:solidFill>
                <a:schemeClr val="accent1"/>
              </a:solidFill>
            </a:endParaRPr>
          </a:p>
        </p:txBody>
      </p:sp>
      <p:sp>
        <p:nvSpPr>
          <p:cNvPr id="3" name="Content Placeholder 2"/>
          <p:cNvSpPr>
            <a:spLocks noGrp="1"/>
          </p:cNvSpPr>
          <p:nvPr>
            <p:ph idx="1"/>
          </p:nvPr>
        </p:nvSpPr>
        <p:spPr>
          <a:xfrm>
            <a:off x="228600" y="1129380"/>
            <a:ext cx="8686800" cy="3263504"/>
          </a:xfrm>
          <a:prstGeom prst="rect">
            <a:avLst/>
          </a:prstGeom>
        </p:spPr>
        <p:txBody>
          <a:bodyPr>
            <a:normAutofit fontScale="92500" lnSpcReduction="20000"/>
          </a:bodyPr>
          <a:lstStyle/>
          <a:p>
            <a:r>
              <a:rPr lang="en-US" dirty="0" smtClean="0">
                <a:solidFill>
                  <a:schemeClr val="tx1"/>
                </a:solidFill>
                <a:ea typeface="Arial" charset="0"/>
                <a:cs typeface="Arial" charset="0"/>
              </a:rPr>
              <a:t>Create a </a:t>
            </a:r>
            <a:r>
              <a:rPr lang="en-US" dirty="0">
                <a:solidFill>
                  <a:schemeClr val="tx1"/>
                </a:solidFill>
                <a:ea typeface="Arial" charset="0"/>
                <a:cs typeface="Arial" charset="0"/>
              </a:rPr>
              <a:t>L</a:t>
            </a:r>
            <a:r>
              <a:rPr lang="en-US" dirty="0" smtClean="0">
                <a:solidFill>
                  <a:schemeClr val="tx1"/>
                </a:solidFill>
                <a:ea typeface="Arial" charset="0"/>
                <a:cs typeface="Arial" charset="0"/>
              </a:rPr>
              <a:t>inux VM (or use physical), and install Docker</a:t>
            </a:r>
          </a:p>
          <a:p>
            <a:pPr lvl="1"/>
            <a:r>
              <a:rPr lang="en-US" sz="2206" dirty="0">
                <a:solidFill>
                  <a:schemeClr val="tx1"/>
                </a:solidFill>
                <a:latin typeface="+mj-lt"/>
                <a:ea typeface="Arial" charset="0"/>
                <a:cs typeface="Arial" charset="0"/>
              </a:rPr>
              <a:t>Requires kernel 3.10</a:t>
            </a:r>
          </a:p>
          <a:p>
            <a:pPr marL="0" indent="0">
              <a:buNone/>
            </a:pPr>
            <a:endParaRPr lang="en-US" dirty="0" smtClean="0">
              <a:solidFill>
                <a:schemeClr val="tx1"/>
              </a:solidFill>
              <a:ea typeface="Arial" charset="0"/>
              <a:cs typeface="Arial" charset="0"/>
            </a:endParaRPr>
          </a:p>
          <a:p>
            <a:r>
              <a:rPr lang="en-US" dirty="0">
                <a:solidFill>
                  <a:schemeClr val="tx1"/>
                </a:solidFill>
              </a:rPr>
              <a:t>Stable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https://get.docker.com/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marL="0" indent="0">
              <a:buNone/>
            </a:pPr>
            <a:endParaRPr lang="en-US" dirty="0">
              <a:solidFill>
                <a:schemeClr val="tx1"/>
              </a:solidFill>
              <a:ea typeface="Arial" charset="0"/>
              <a:cs typeface="Arial" charset="0"/>
            </a:endParaRPr>
          </a:p>
          <a:p>
            <a:r>
              <a:rPr lang="en-US" dirty="0" smtClean="0">
                <a:solidFill>
                  <a:schemeClr val="tx1"/>
                </a:solidFill>
                <a:ea typeface="Arial" charset="0"/>
                <a:cs typeface="Arial" charset="0"/>
              </a:rPr>
              <a:t>Test and experimental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https://test.docker.com/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https://experimental.docker.com/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endParaRPr lang="en-US" dirty="0">
              <a:solidFill>
                <a:schemeClr val="tx1"/>
              </a:solidFill>
              <a:latin typeface="+mj-lt"/>
              <a:ea typeface="Consolas" charset="0"/>
              <a:cs typeface="Consolas" charset="0"/>
            </a:endParaRPr>
          </a:p>
          <a:p>
            <a:r>
              <a:rPr lang="en-US" dirty="0" smtClean="0">
                <a:solidFill>
                  <a:schemeClr val="tx1"/>
                </a:solidFill>
                <a:ea typeface="Arial" charset="0"/>
                <a:cs typeface="Arial" charset="0"/>
              </a:rPr>
              <a:t>Can also manually install (see docs)</a:t>
            </a:r>
            <a:endParaRPr lang="en-US" dirty="0">
              <a:solidFill>
                <a:schemeClr val="tx1"/>
              </a:solidFill>
              <a:ea typeface="Arial" charset="0"/>
              <a:cs typeface="Arial" charset="0"/>
            </a:endParaRPr>
          </a:p>
          <a:p>
            <a:pPr lvl="1"/>
            <a:endParaRPr lang="en-US" dirty="0" smtClean="0">
              <a:solidFill>
                <a:schemeClr val="tx1"/>
              </a:solidFill>
              <a:latin typeface="+mj-lt"/>
              <a:ea typeface="Arial" charset="0"/>
              <a:cs typeface="Arial" charset="0"/>
            </a:endParaRPr>
          </a:p>
          <a:p>
            <a:endParaRPr lang="en-US" dirty="0">
              <a:solidFill>
                <a:schemeClr val="tx1"/>
              </a:solidFill>
              <a:ea typeface="Arial" charset="0"/>
              <a:cs typeface="Arial" charset="0"/>
            </a:endParaRPr>
          </a:p>
        </p:txBody>
      </p:sp>
    </p:spTree>
    <p:extLst>
      <p:ext uri="{BB962C8B-B14F-4D97-AF65-F5344CB8AC3E}">
        <p14:creationId xmlns:p14="http://schemas.microsoft.com/office/powerpoint/2010/main" val="20412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Docker for Azure / </a:t>
            </a:r>
            <a:r>
              <a:rPr lang="en-US" dirty="0" smtClean="0">
                <a:solidFill>
                  <a:schemeClr val="accent1"/>
                </a:solidFill>
              </a:rPr>
              <a:t>AWS / GCP</a:t>
            </a:r>
            <a:endParaRPr lang="en-US" dirty="0">
              <a:solidFill>
                <a:schemeClr val="accent1"/>
              </a:solidFill>
            </a:endParaRPr>
          </a:p>
        </p:txBody>
      </p:sp>
      <p:sp>
        <p:nvSpPr>
          <p:cNvPr id="4" name="Content Placeholder 3"/>
          <p:cNvSpPr>
            <a:spLocks noGrp="1"/>
          </p:cNvSpPr>
          <p:nvPr>
            <p:ph idx="1"/>
          </p:nvPr>
        </p:nvSpPr>
        <p:spPr>
          <a:xfrm>
            <a:off x="228600" y="972152"/>
            <a:ext cx="8686800" cy="3660571"/>
          </a:xfrm>
          <a:prstGeom prst="rect">
            <a:avLst/>
          </a:prstGeom>
        </p:spPr>
        <p:txBody>
          <a:bodyPr/>
          <a:lstStyle/>
          <a:p>
            <a:pPr>
              <a:lnSpc>
                <a:spcPct val="100000"/>
              </a:lnSpc>
              <a:spcAft>
                <a:spcPts val="600"/>
              </a:spcAft>
            </a:pPr>
            <a:r>
              <a:rPr lang="en-US" dirty="0" smtClean="0">
                <a:solidFill>
                  <a:schemeClr val="tx1"/>
                </a:solidFill>
              </a:rPr>
              <a:t>AWS &amp; Azure are GA.  YAY!  Out of public beta!</a:t>
            </a:r>
            <a:endParaRPr lang="en-US" dirty="0" smtClean="0">
              <a:solidFill>
                <a:schemeClr val="tx1"/>
              </a:solidFill>
            </a:endParaRPr>
          </a:p>
          <a:p>
            <a:pPr>
              <a:lnSpc>
                <a:spcPct val="100000"/>
              </a:lnSpc>
              <a:spcAft>
                <a:spcPts val="600"/>
              </a:spcAft>
            </a:pPr>
            <a:r>
              <a:rPr lang="en-US" dirty="0" smtClean="0">
                <a:solidFill>
                  <a:schemeClr val="tx1"/>
                </a:solidFill>
              </a:rPr>
              <a:t>GCP is in Private Beta</a:t>
            </a:r>
          </a:p>
          <a:p>
            <a:pPr marL="514350" lvl="2">
              <a:lnSpc>
                <a:spcPct val="100000"/>
              </a:lnSpc>
              <a:spcBef>
                <a:spcPts val="750"/>
              </a:spcBef>
              <a:spcAft>
                <a:spcPts val="600"/>
              </a:spcAft>
            </a:pPr>
            <a:r>
              <a:rPr lang="en-US" dirty="0">
                <a:solidFill>
                  <a:schemeClr val="tx1"/>
                </a:solidFill>
                <a:hlinkClick r:id="rId3"/>
              </a:rPr>
              <a:t>https://beta.docker.com</a:t>
            </a:r>
            <a:r>
              <a:rPr lang="en-US" dirty="0" smtClean="0">
                <a:solidFill>
                  <a:schemeClr val="tx1"/>
                </a:solidFill>
                <a:hlinkClick r:id="rId3"/>
              </a:rPr>
              <a:t>/</a:t>
            </a:r>
            <a:endParaRPr lang="en-US" dirty="0" smtClean="0">
              <a:solidFill>
                <a:schemeClr val="tx1"/>
              </a:solidFill>
            </a:endParaRPr>
          </a:p>
          <a:p>
            <a:pPr marL="0" indent="0">
              <a:lnSpc>
                <a:spcPct val="100000"/>
              </a:lnSpc>
              <a:spcAft>
                <a:spcPts val="600"/>
              </a:spcAft>
              <a:buNone/>
            </a:pPr>
            <a:r>
              <a:rPr lang="en-US" dirty="0" smtClean="0">
                <a:solidFill>
                  <a:schemeClr val="tx1"/>
                </a:solidFill>
              </a:rPr>
              <a:t>Benefits:</a:t>
            </a:r>
            <a:endParaRPr lang="en-US" dirty="0">
              <a:solidFill>
                <a:schemeClr val="tx1"/>
              </a:solidFill>
            </a:endParaRPr>
          </a:p>
          <a:p>
            <a:pPr>
              <a:lnSpc>
                <a:spcPct val="100000"/>
              </a:lnSpc>
              <a:spcAft>
                <a:spcPts val="600"/>
              </a:spcAft>
            </a:pPr>
            <a:r>
              <a:rPr lang="en-US" dirty="0" smtClean="0">
                <a:solidFill>
                  <a:schemeClr val="tx1"/>
                </a:solidFill>
              </a:rPr>
              <a:t>Easily deploy Docker </a:t>
            </a:r>
            <a:r>
              <a:rPr lang="en-US" dirty="0" smtClean="0">
                <a:solidFill>
                  <a:schemeClr val="tx1"/>
                </a:solidFill>
              </a:rPr>
              <a:t>1.13 </a:t>
            </a:r>
            <a:r>
              <a:rPr lang="en-US" dirty="0" smtClean="0">
                <a:solidFill>
                  <a:schemeClr val="tx1"/>
                </a:solidFill>
              </a:rPr>
              <a:t>Swarm clusters (Linux</a:t>
            </a:r>
            <a:r>
              <a:rPr lang="en-US" dirty="0" smtClean="0">
                <a:solidFill>
                  <a:schemeClr val="tx1"/>
                </a:solidFill>
              </a:rPr>
              <a:t>)</a:t>
            </a:r>
            <a:endParaRPr lang="en-US" dirty="0">
              <a:solidFill>
                <a:schemeClr val="tx1"/>
              </a:solidFill>
            </a:endParaRPr>
          </a:p>
          <a:p>
            <a:pPr>
              <a:lnSpc>
                <a:spcPct val="100000"/>
              </a:lnSpc>
              <a:spcAft>
                <a:spcPts val="600"/>
              </a:spcAft>
            </a:pPr>
            <a:r>
              <a:rPr lang="en-US" dirty="0" smtClean="0">
                <a:solidFill>
                  <a:schemeClr val="tx1"/>
                </a:solidFill>
              </a:rPr>
              <a:t>Scale up and down </a:t>
            </a:r>
            <a:r>
              <a:rPr lang="en-US" dirty="0" smtClean="0">
                <a:solidFill>
                  <a:schemeClr val="tx1"/>
                </a:solidFill>
              </a:rPr>
              <a:t>easily</a:t>
            </a:r>
          </a:p>
          <a:p>
            <a:pPr>
              <a:lnSpc>
                <a:spcPct val="100000"/>
              </a:lnSpc>
              <a:spcAft>
                <a:spcPts val="600"/>
              </a:spcAft>
            </a:pPr>
            <a:r>
              <a:rPr lang="en-US" dirty="0" smtClean="0">
                <a:solidFill>
                  <a:schemeClr val="tx1"/>
                </a:solidFill>
              </a:rPr>
              <a:t>Integrate </a:t>
            </a:r>
            <a:r>
              <a:rPr lang="en-US" dirty="0" smtClean="0">
                <a:solidFill>
                  <a:schemeClr val="tx1"/>
                </a:solidFill>
              </a:rPr>
              <a:t>with underlying platform (i.e. load balancers</a:t>
            </a:r>
            <a:r>
              <a:rPr lang="en-US" dirty="0" smtClean="0">
                <a:solidFill>
                  <a:schemeClr val="tx1"/>
                </a:solidFill>
              </a:rPr>
              <a:t>)</a:t>
            </a:r>
            <a:endParaRPr lang="en-US" dirty="0" smtClean="0">
              <a:solidFill>
                <a:schemeClr val="tx1"/>
              </a:solidFill>
            </a:endParaRPr>
          </a:p>
        </p:txBody>
      </p:sp>
    </p:spTree>
    <p:extLst>
      <p:ext uri="{BB962C8B-B14F-4D97-AF65-F5344CB8AC3E}">
        <p14:creationId xmlns:p14="http://schemas.microsoft.com/office/powerpoint/2010/main" val="57604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Walk, Jog, Run</a:t>
            </a:r>
            <a:endParaRPr lang="en-US" dirty="0">
              <a:solidFill>
                <a:schemeClr val="accent1"/>
              </a:solidFill>
            </a:endParaRPr>
          </a:p>
        </p:txBody>
      </p:sp>
      <p:sp>
        <p:nvSpPr>
          <p:cNvPr id="4" name="Content Placeholder 3"/>
          <p:cNvSpPr>
            <a:spLocks noGrp="1"/>
          </p:cNvSpPr>
          <p:nvPr>
            <p:ph idx="1"/>
          </p:nvPr>
        </p:nvSpPr>
        <p:spPr>
          <a:xfrm>
            <a:off x="228600" y="974584"/>
            <a:ext cx="8686800" cy="3263504"/>
          </a:xfrm>
          <a:prstGeom prst="rect">
            <a:avLst/>
          </a:prstGeom>
        </p:spPr>
        <p:txBody>
          <a:bodyPr>
            <a:normAutofit fontScale="77500" lnSpcReduction="20000"/>
          </a:bodyPr>
          <a:lstStyle/>
          <a:p>
            <a:pPr marL="0" indent="0">
              <a:buNone/>
            </a:pPr>
            <a:r>
              <a:rPr lang="en-US" dirty="0" smtClean="0">
                <a:solidFill>
                  <a:schemeClr val="tx1"/>
                </a:solidFill>
              </a:rPr>
              <a:t>Walk: </a:t>
            </a:r>
          </a:p>
          <a:p>
            <a:r>
              <a:rPr lang="en-US" dirty="0" smtClean="0">
                <a:solidFill>
                  <a:schemeClr val="tx1"/>
                </a:solidFill>
              </a:rPr>
              <a:t>Setup your preferred Docker environment</a:t>
            </a:r>
          </a:p>
          <a:p>
            <a:r>
              <a:rPr lang="en-US" dirty="0" smtClean="0">
                <a:solidFill>
                  <a:schemeClr val="tx1"/>
                </a:solidFill>
              </a:rPr>
              <a:t>Fire up some prebuilt images (</a:t>
            </a:r>
            <a:r>
              <a:rPr lang="en-US" dirty="0" err="1" smtClean="0">
                <a:solidFill>
                  <a:schemeClr val="tx1"/>
                </a:solidFill>
              </a:rPr>
              <a:t>nginx</a:t>
            </a:r>
            <a:r>
              <a:rPr lang="en-US" dirty="0" smtClean="0">
                <a:solidFill>
                  <a:schemeClr val="tx1"/>
                </a:solidFill>
              </a:rPr>
              <a:t>, hello-world, </a:t>
            </a:r>
            <a:r>
              <a:rPr lang="en-US" dirty="0" err="1" smtClean="0">
                <a:solidFill>
                  <a:schemeClr val="tx1"/>
                </a:solidFill>
              </a:rPr>
              <a:t>mikegcoleman</a:t>
            </a:r>
            <a:r>
              <a:rPr lang="en-US" dirty="0" smtClean="0">
                <a:solidFill>
                  <a:schemeClr val="tx1"/>
                </a:solidFill>
              </a:rPr>
              <a:t>/</a:t>
            </a:r>
            <a:r>
              <a:rPr lang="en-US" dirty="0" err="1" smtClean="0">
                <a:solidFill>
                  <a:schemeClr val="tx1"/>
                </a:solidFill>
              </a:rPr>
              <a:t>catweb</a:t>
            </a:r>
            <a:r>
              <a:rPr lang="en-US" dirty="0">
                <a:solidFill>
                  <a:schemeClr val="tx1"/>
                </a:solidFill>
              </a:rPr>
              <a:t>)</a:t>
            </a:r>
            <a:endParaRPr lang="en-US" dirty="0" smtClean="0">
              <a:solidFill>
                <a:schemeClr val="tx1"/>
              </a:solidFill>
            </a:endParaRPr>
          </a:p>
          <a:p>
            <a:endParaRPr lang="en-US" dirty="0" smtClean="0">
              <a:solidFill>
                <a:schemeClr val="tx1"/>
              </a:solidFill>
            </a:endParaRPr>
          </a:p>
          <a:p>
            <a:pPr marL="0" indent="0">
              <a:buNone/>
            </a:pPr>
            <a:r>
              <a:rPr lang="en-US" dirty="0" smtClean="0">
                <a:solidFill>
                  <a:schemeClr val="tx1"/>
                </a:solidFill>
              </a:rPr>
              <a:t>Jog:</a:t>
            </a:r>
          </a:p>
          <a:p>
            <a:r>
              <a:rPr lang="en-US" dirty="0" smtClean="0">
                <a:solidFill>
                  <a:schemeClr val="tx1"/>
                </a:solidFill>
              </a:rPr>
              <a:t>Pick a well documented solution (</a:t>
            </a:r>
            <a:r>
              <a:rPr lang="en-US" dirty="0" err="1">
                <a:solidFill>
                  <a:schemeClr val="tx1"/>
                </a:solidFill>
              </a:rPr>
              <a:t>W</a:t>
            </a:r>
            <a:r>
              <a:rPr lang="en-US" dirty="0" err="1" smtClean="0">
                <a:solidFill>
                  <a:schemeClr val="tx1"/>
                </a:solidFill>
              </a:rPr>
              <a:t>ordpress</a:t>
            </a:r>
            <a:r>
              <a:rPr lang="en-US" dirty="0" smtClean="0">
                <a:solidFill>
                  <a:schemeClr val="tx1"/>
                </a:solidFill>
              </a:rPr>
              <a:t>, Jenkins, </a:t>
            </a:r>
            <a:r>
              <a:rPr lang="en-US" dirty="0" err="1" smtClean="0">
                <a:solidFill>
                  <a:schemeClr val="tx1"/>
                </a:solidFill>
              </a:rPr>
              <a:t>etc</a:t>
            </a:r>
            <a:r>
              <a:rPr lang="en-US" dirty="0" smtClean="0">
                <a:solidFill>
                  <a:schemeClr val="tx1"/>
                </a:solidFill>
              </a:rPr>
              <a:t>)</a:t>
            </a:r>
          </a:p>
          <a:p>
            <a:r>
              <a:rPr lang="en-US" dirty="0" smtClean="0">
                <a:solidFill>
                  <a:schemeClr val="tx1"/>
                </a:solidFill>
              </a:rPr>
              <a:t>Build it for yourself (blogs are your friend)</a:t>
            </a:r>
          </a:p>
          <a:p>
            <a:endParaRPr lang="en-US" dirty="0">
              <a:solidFill>
                <a:schemeClr val="tx1"/>
              </a:solidFill>
            </a:endParaRPr>
          </a:p>
          <a:p>
            <a:pPr marL="0" indent="0">
              <a:buNone/>
            </a:pPr>
            <a:r>
              <a:rPr lang="en-US" dirty="0" smtClean="0">
                <a:solidFill>
                  <a:schemeClr val="tx1"/>
                </a:solidFill>
              </a:rPr>
              <a:t>Run:</a:t>
            </a:r>
          </a:p>
          <a:p>
            <a:r>
              <a:rPr lang="en-US" dirty="0" smtClean="0">
                <a:solidFill>
                  <a:schemeClr val="tx1"/>
                </a:solidFill>
              </a:rPr>
              <a:t>Extend one your Walk solution or </a:t>
            </a:r>
            <a:r>
              <a:rPr lang="en-US" dirty="0" err="1" smtClean="0">
                <a:solidFill>
                  <a:schemeClr val="tx1"/>
                </a:solidFill>
              </a:rPr>
              <a:t>Dockerize</a:t>
            </a:r>
            <a:r>
              <a:rPr lang="en-US" dirty="0" smtClean="0">
                <a:solidFill>
                  <a:schemeClr val="tx1"/>
                </a:solidFill>
              </a:rPr>
              <a:t> an existing project</a:t>
            </a:r>
          </a:p>
          <a:p>
            <a:r>
              <a:rPr lang="en-US" dirty="0" smtClean="0">
                <a:solidFill>
                  <a:schemeClr val="tx1"/>
                </a:solidFill>
              </a:rPr>
              <a:t>Build your own </a:t>
            </a:r>
            <a:r>
              <a:rPr lang="en-US" dirty="0" err="1" smtClean="0">
                <a:solidFill>
                  <a:schemeClr val="tx1"/>
                </a:solidFill>
              </a:rPr>
              <a:t>Dockerfiles</a:t>
            </a:r>
            <a:endParaRPr lang="en-US" dirty="0">
              <a:solidFill>
                <a:schemeClr val="tx1"/>
              </a:solidFill>
            </a:endParaRPr>
          </a:p>
          <a:p>
            <a:r>
              <a:rPr lang="en-US" dirty="0" smtClean="0">
                <a:solidFill>
                  <a:schemeClr val="tx1"/>
                </a:solidFill>
              </a:rPr>
              <a:t>Experiment with Docker Compose and Swarm Mode</a:t>
            </a:r>
            <a:endParaRPr lang="en-US" dirty="0">
              <a:solidFill>
                <a:schemeClr val="tx1"/>
              </a:solidFill>
            </a:endParaRPr>
          </a:p>
        </p:txBody>
      </p:sp>
    </p:spTree>
    <p:extLst>
      <p:ext uri="{BB962C8B-B14F-4D97-AF65-F5344CB8AC3E}">
        <p14:creationId xmlns:p14="http://schemas.microsoft.com/office/powerpoint/2010/main" val="161264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Hands-on Labs</a:t>
            </a:r>
            <a:endParaRPr lang="en-US" dirty="0"/>
          </a:p>
        </p:txBody>
      </p:sp>
      <p:sp>
        <p:nvSpPr>
          <p:cNvPr id="3" name="Text Placeholder 2"/>
          <p:cNvSpPr>
            <a:spLocks noGrp="1"/>
          </p:cNvSpPr>
          <p:nvPr>
            <p:ph idx="1"/>
          </p:nvPr>
        </p:nvSpPr>
        <p:spPr/>
        <p:txBody>
          <a:bodyPr/>
          <a:lstStyle/>
          <a:p>
            <a:pPr marL="0" indent="0">
              <a:buNone/>
            </a:pPr>
            <a:r>
              <a:rPr lang="en-US" sz="3600" b="1" dirty="0">
                <a:solidFill>
                  <a:schemeClr val="tx1"/>
                </a:solidFill>
                <a:hlinkClick r:id="rId3"/>
              </a:rPr>
              <a:t>http://</a:t>
            </a:r>
            <a:r>
              <a:rPr lang="en-US" sz="3600" b="1" dirty="0" smtClean="0">
                <a:solidFill>
                  <a:schemeClr val="tx1"/>
                </a:solidFill>
                <a:hlinkClick r:id="rId3"/>
              </a:rPr>
              <a:t>github.com/docker/labs</a:t>
            </a:r>
            <a:endParaRPr lang="en-US" sz="3600" b="1" dirty="0" smtClean="0">
              <a:solidFill>
                <a:schemeClr val="tx1"/>
              </a:solidFill>
            </a:endParaRPr>
          </a:p>
          <a:p>
            <a:pPr marL="0" indent="0">
              <a:buNone/>
            </a:pPr>
            <a:endParaRPr lang="en-US" sz="3600" b="1" dirty="0">
              <a:solidFill>
                <a:schemeClr val="tx1"/>
              </a:solidFill>
            </a:endParaRPr>
          </a:p>
          <a:p>
            <a:pPr marL="0" indent="0">
              <a:buNone/>
            </a:pPr>
            <a:r>
              <a:rPr lang="en-US" sz="3600" b="1" dirty="0">
                <a:solidFill>
                  <a:schemeClr val="tx1"/>
                </a:solidFill>
                <a:hlinkClick r:id="rId4"/>
              </a:rPr>
              <a:t>http://training.play-with-docker.com</a:t>
            </a:r>
            <a:r>
              <a:rPr lang="en-US" sz="3600" b="1" dirty="0" smtClean="0">
                <a:solidFill>
                  <a:schemeClr val="tx1"/>
                </a:solidFill>
                <a:hlinkClick r:id="rId4"/>
              </a:rPr>
              <a:t>/</a:t>
            </a:r>
            <a:endParaRPr lang="en-US" sz="3600" b="1" dirty="0" smtClean="0">
              <a:solidFill>
                <a:schemeClr val="tx1"/>
              </a:solidFill>
            </a:endParaRPr>
          </a:p>
        </p:txBody>
      </p:sp>
    </p:spTree>
    <p:extLst>
      <p:ext uri="{BB962C8B-B14F-4D97-AF65-F5344CB8AC3E}">
        <p14:creationId xmlns:p14="http://schemas.microsoft.com/office/powerpoint/2010/main" val="68491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 </a:t>
            </a:r>
            <a:endParaRPr lang="en-US" dirty="0"/>
          </a:p>
        </p:txBody>
      </p:sp>
      <p:sp>
        <p:nvSpPr>
          <p:cNvPr id="3" name="Text Placeholder 2"/>
          <p:cNvSpPr>
            <a:spLocks noGrp="1"/>
          </p:cNvSpPr>
          <p:nvPr>
            <p:ph type="body" sz="quarter" idx="12"/>
          </p:nvPr>
        </p:nvSpPr>
        <p:spPr/>
        <p:txBody>
          <a:bodyPr/>
          <a:lstStyle/>
          <a:p>
            <a:r>
              <a:rPr lang="en-US" dirty="0" smtClean="0"/>
              <a:t>Questions?</a:t>
            </a:r>
            <a:endParaRPr lang="en-US" dirty="0"/>
          </a:p>
        </p:txBody>
      </p:sp>
    </p:spTree>
    <p:extLst>
      <p:ext uri="{BB962C8B-B14F-4D97-AF65-F5344CB8AC3E}">
        <p14:creationId xmlns:p14="http://schemas.microsoft.com/office/powerpoint/2010/main" val="38246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6966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Docker Performance Results</a:t>
            </a:r>
            <a:endParaRPr lang="en-US" dirty="0"/>
          </a:p>
        </p:txBody>
      </p:sp>
    </p:spTree>
    <p:extLst>
      <p:ext uri="{BB962C8B-B14F-4D97-AF65-F5344CB8AC3E}">
        <p14:creationId xmlns:p14="http://schemas.microsoft.com/office/powerpoint/2010/main" val="1869156437"/>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Containers are not VMs</a:t>
            </a:r>
            <a:endParaRPr lang="en-US" dirty="0"/>
          </a:p>
        </p:txBody>
      </p:sp>
    </p:spTree>
    <p:extLst>
      <p:ext uri="{BB962C8B-B14F-4D97-AF65-F5344CB8AC3E}">
        <p14:creationId xmlns:p14="http://schemas.microsoft.com/office/powerpoint/2010/main" val="1126229569"/>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Variables to Consider</a:t>
            </a:r>
            <a:endParaRPr lang="en-US" dirty="0"/>
          </a:p>
        </p:txBody>
      </p:sp>
      <p:sp>
        <p:nvSpPr>
          <p:cNvPr id="3" name="Content Placeholder 2"/>
          <p:cNvSpPr>
            <a:spLocks noGrp="1"/>
          </p:cNvSpPr>
          <p:nvPr>
            <p:ph idx="1"/>
          </p:nvPr>
        </p:nvSpPr>
        <p:spPr/>
        <p:txBody>
          <a:bodyPr/>
          <a:lstStyle/>
          <a:p>
            <a:r>
              <a:rPr lang="en-US" dirty="0" smtClean="0"/>
              <a:t>Performance</a:t>
            </a:r>
          </a:p>
          <a:p>
            <a:r>
              <a:rPr lang="en-US" dirty="0" smtClean="0"/>
              <a:t>Security</a:t>
            </a:r>
          </a:p>
          <a:p>
            <a:r>
              <a:rPr lang="en-US" dirty="0" smtClean="0"/>
              <a:t>Scalability</a:t>
            </a:r>
          </a:p>
          <a:p>
            <a:r>
              <a:rPr lang="en-US" dirty="0" smtClean="0"/>
              <a:t>Existing Skillsets</a:t>
            </a:r>
          </a:p>
          <a:p>
            <a:r>
              <a:rPr lang="en-US" dirty="0" smtClean="0"/>
              <a:t>Costs</a:t>
            </a:r>
          </a:p>
          <a:p>
            <a:r>
              <a:rPr lang="en-US" dirty="0" smtClean="0"/>
              <a:t>Etc. </a:t>
            </a:r>
            <a:endParaRPr lang="en-US" dirty="0"/>
          </a:p>
        </p:txBody>
      </p:sp>
      <p:sp>
        <p:nvSpPr>
          <p:cNvPr id="5" name="Rectangle 4"/>
          <p:cNvSpPr/>
          <p:nvPr/>
        </p:nvSpPr>
        <p:spPr>
          <a:xfrm>
            <a:off x="3737686" y="4316885"/>
            <a:ext cx="5118100" cy="230832"/>
          </a:xfrm>
          <a:prstGeom prst="rect">
            <a:avLst/>
          </a:prstGeom>
        </p:spPr>
        <p:txBody>
          <a:bodyPr wrap="square">
            <a:spAutoFit/>
          </a:bodyPr>
          <a:lstStyle/>
          <a:p>
            <a:r>
              <a:rPr lang="en-US" sz="900" dirty="0"/>
              <a:t>http://people-</a:t>
            </a:r>
            <a:r>
              <a:rPr lang="en-US" sz="900" dirty="0" err="1"/>
              <a:t>equation.com</a:t>
            </a:r>
            <a:r>
              <a:rPr lang="en-US" sz="900" dirty="0"/>
              <a:t>/do-your-words-encourage-or-deflate/math-</a:t>
            </a:r>
            <a:r>
              <a:rPr lang="en-US" sz="900" dirty="0" err="1"/>
              <a:t>equation_chalkboard</a:t>
            </a:r>
            <a:r>
              <a:rPr lang="en-US" sz="900" dirty="0"/>
              <a:t>/</a:t>
            </a:r>
          </a:p>
        </p:txBody>
      </p:sp>
      <p:pic>
        <p:nvPicPr>
          <p:cNvPr id="6" name="Picture 5"/>
          <p:cNvPicPr>
            <a:picLocks noChangeAspect="1"/>
          </p:cNvPicPr>
          <p:nvPr/>
        </p:nvPicPr>
        <p:blipFill>
          <a:blip r:embed="rId2"/>
          <a:stretch>
            <a:fillRect/>
          </a:stretch>
        </p:blipFill>
        <p:spPr>
          <a:xfrm>
            <a:off x="4038600" y="1037829"/>
            <a:ext cx="4156929" cy="312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432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Container Consolidation Testing</a:t>
            </a:r>
            <a:endParaRPr lang="en-US" dirty="0"/>
          </a:p>
        </p:txBody>
      </p:sp>
      <p:sp>
        <p:nvSpPr>
          <p:cNvPr id="4" name="Content Placeholder 3"/>
          <p:cNvSpPr>
            <a:spLocks noGrp="1"/>
          </p:cNvSpPr>
          <p:nvPr>
            <p:ph idx="1"/>
          </p:nvPr>
        </p:nvSpPr>
        <p:spPr>
          <a:xfrm>
            <a:off x="228600" y="1501541"/>
            <a:ext cx="8686800" cy="3131182"/>
          </a:xfrm>
        </p:spPr>
        <p:txBody>
          <a:bodyPr/>
          <a:lstStyle/>
          <a:p>
            <a:r>
              <a:rPr lang="en-US" dirty="0" smtClean="0">
                <a:solidFill>
                  <a:schemeClr val="tx1"/>
                </a:solidFill>
              </a:rPr>
              <a:t>Testing done by HPE, Docker and Industry Consultant</a:t>
            </a:r>
          </a:p>
          <a:p>
            <a:r>
              <a:rPr lang="en-US" dirty="0" smtClean="0">
                <a:solidFill>
                  <a:schemeClr val="tx1"/>
                </a:solidFill>
              </a:rPr>
              <a:t>Components:</a:t>
            </a:r>
          </a:p>
          <a:p>
            <a:pPr lvl="1"/>
            <a:r>
              <a:rPr lang="en-US" dirty="0" smtClean="0">
                <a:solidFill>
                  <a:schemeClr val="tx1"/>
                </a:solidFill>
              </a:rPr>
              <a:t>Docker CS Engine 1.12.3</a:t>
            </a:r>
          </a:p>
          <a:p>
            <a:pPr lvl="1"/>
            <a:r>
              <a:rPr lang="en-US" dirty="0" smtClean="0">
                <a:solidFill>
                  <a:schemeClr val="tx1"/>
                </a:solidFill>
              </a:rPr>
              <a:t>VMware </a:t>
            </a:r>
            <a:r>
              <a:rPr lang="en-US" dirty="0" err="1" smtClean="0">
                <a:solidFill>
                  <a:schemeClr val="tx1"/>
                </a:solidFill>
              </a:rPr>
              <a:t>ESXi</a:t>
            </a:r>
            <a:r>
              <a:rPr lang="en-US" dirty="0" smtClean="0">
                <a:solidFill>
                  <a:schemeClr val="tx1"/>
                </a:solidFill>
              </a:rPr>
              <a:t> 6</a:t>
            </a:r>
          </a:p>
          <a:p>
            <a:pPr lvl="1"/>
            <a:r>
              <a:rPr lang="en-US" dirty="0" err="1" smtClean="0">
                <a:solidFill>
                  <a:schemeClr val="tx1"/>
                </a:solidFill>
              </a:rPr>
              <a:t>SysBench</a:t>
            </a:r>
            <a:r>
              <a:rPr lang="en-US" dirty="0" smtClean="0">
                <a:solidFill>
                  <a:schemeClr val="tx1"/>
                </a:solidFill>
              </a:rPr>
              <a:t> 1.0 (Nov 2016)</a:t>
            </a:r>
          </a:p>
          <a:p>
            <a:pPr lvl="1"/>
            <a:r>
              <a:rPr lang="en-US" dirty="0" smtClean="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a:t>
            </a:r>
            <a:r>
              <a:rPr lang="en-US" dirty="0" smtClean="0">
                <a:solidFill>
                  <a:schemeClr val="tx1"/>
                </a:solidFill>
              </a:rPr>
              <a:t>Storage</a:t>
            </a:r>
            <a:endParaRPr lang="en-US" dirty="0">
              <a:solidFill>
                <a:schemeClr val="tx1"/>
              </a:solidFill>
            </a:endParaRP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Testing Scenarios</a:t>
            </a:r>
            <a:endParaRPr lang="en-US" dirty="0"/>
          </a:p>
        </p:txBody>
      </p:sp>
      <p:sp>
        <p:nvSpPr>
          <p:cNvPr id="5" name="Text Placeholder 4"/>
          <p:cNvSpPr>
            <a:spLocks noGrp="1"/>
          </p:cNvSpPr>
          <p:nvPr>
            <p:ph type="body" sz="quarter" idx="13"/>
          </p:nvPr>
        </p:nvSpPr>
        <p:spPr/>
        <p:txBody>
          <a:bodyPr/>
          <a:lstStyle/>
          <a:p>
            <a:r>
              <a:rPr lang="en-US" dirty="0" smtClean="0"/>
              <a:t>Measure </a:t>
            </a:r>
            <a:r>
              <a:rPr lang="en-US" dirty="0" err="1" smtClean="0"/>
              <a:t>SysBench</a:t>
            </a:r>
            <a:r>
              <a:rPr lang="en-US" dirty="0" smtClean="0"/>
              <a:t> </a:t>
            </a:r>
            <a:r>
              <a:rPr lang="en-US" dirty="0"/>
              <a:t>p</a:t>
            </a:r>
            <a:r>
              <a:rPr lang="en-US" dirty="0" smtClean="0"/>
              <a:t>erformance </a:t>
            </a:r>
            <a:r>
              <a:rPr lang="en-US" dirty="0"/>
              <a:t>a</a:t>
            </a:r>
            <a:r>
              <a:rPr lang="en-US" dirty="0" smtClean="0"/>
              <a:t>cross 3 configurations</a:t>
            </a:r>
            <a:endParaRPr lang="en-US" dirty="0"/>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smtClean="0"/>
              <a:t>Need to replace this graphic w/ the one w/ 8 boxes</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smtClean="0"/>
              <a:t>Scenario 1:</a:t>
            </a:r>
            <a:br>
              <a:rPr lang="en-US" sz="1600" dirty="0" smtClean="0"/>
            </a:br>
            <a:r>
              <a:rPr lang="en-US" sz="1600" dirty="0" smtClean="0"/>
              <a:t>8 VMs</a:t>
            </a:r>
            <a:endParaRPr lang="en-US" sz="1600" dirty="0"/>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smtClean="0"/>
              <a:t>Scenario 2:</a:t>
            </a:r>
            <a:br>
              <a:rPr lang="en-US" sz="1600" dirty="0" smtClean="0"/>
            </a:br>
            <a:r>
              <a:rPr lang="en-US" sz="1600" dirty="0" smtClean="0"/>
              <a:t>1 VM w/ 8 Containers</a:t>
            </a:r>
            <a:endParaRPr lang="en-US" sz="1600" dirty="0"/>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smtClean="0"/>
              <a:t>Scenario 3:</a:t>
            </a:r>
            <a:br>
              <a:rPr lang="en-US" sz="1600" dirty="0" smtClean="0"/>
            </a:br>
            <a:r>
              <a:rPr lang="en-US" sz="1600" dirty="0" smtClean="0"/>
              <a:t>8 Containers on Bare Metal</a:t>
            </a:r>
            <a:endParaRPr lang="en-US" sz="1600" dirty="0"/>
          </a:p>
        </p:txBody>
      </p:sp>
    </p:spTree>
    <p:extLst>
      <p:ext uri="{BB962C8B-B14F-4D97-AF65-F5344CB8AC3E}">
        <p14:creationId xmlns:p14="http://schemas.microsoft.com/office/powerpoint/2010/main" val="1859776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Results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smtClean="0"/>
              <a:t>Moving from VMs to containers increases performance 27% to 46%</a:t>
            </a:r>
            <a:endParaRPr lang="en-US" dirty="0"/>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smtClean="0"/>
              <a:t>Results are after VM and </a:t>
            </a:r>
            <a:r>
              <a:rPr lang="en-US" sz="1400" smtClean="0"/>
              <a:t>Container Tuning</a:t>
            </a:r>
            <a:endParaRPr lang="en-US" sz="1400" dirty="0"/>
          </a:p>
        </p:txBody>
      </p:sp>
    </p:spTree>
    <p:extLst>
      <p:ext uri="{BB962C8B-B14F-4D97-AF65-F5344CB8AC3E}">
        <p14:creationId xmlns:p14="http://schemas.microsoft.com/office/powerpoint/2010/main" val="559356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Additional Savings</a:t>
            </a:r>
            <a:endParaRPr lang="en-US" dirty="0"/>
          </a:p>
        </p:txBody>
      </p:sp>
      <p:sp>
        <p:nvSpPr>
          <p:cNvPr id="5" name="Text Placeholder 4"/>
          <p:cNvSpPr>
            <a:spLocks noGrp="1"/>
          </p:cNvSpPr>
          <p:nvPr>
            <p:ph type="body" sz="quarter" idx="13"/>
          </p:nvPr>
        </p:nvSpPr>
        <p:spPr/>
        <p:txBody>
          <a:bodyPr/>
          <a:lstStyle/>
          <a:p>
            <a:r>
              <a:rPr lang="en-US" dirty="0" smtClean="0"/>
              <a:t>Docker allowed for savings in memory and disk as well</a:t>
            </a:r>
            <a:endParaRPr lang="en-US" dirty="0"/>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45</a:t>
            </a:fld>
            <a:endParaRPr lang="en-US" dirty="0"/>
          </a:p>
        </p:txBody>
      </p:sp>
      <p:sp>
        <p:nvSpPr>
          <p:cNvPr id="3" name="Title 2"/>
          <p:cNvSpPr>
            <a:spLocks noGrp="1"/>
          </p:cNvSpPr>
          <p:nvPr>
            <p:ph type="title"/>
          </p:nvPr>
        </p:nvSpPr>
        <p:spPr/>
        <p:txBody>
          <a:bodyPr>
            <a:normAutofit fontScale="90000"/>
          </a:bodyPr>
          <a:lstStyle/>
          <a:p>
            <a:r>
              <a:rPr lang="en-US" dirty="0" smtClean="0"/>
              <a:t>Key Learnings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6372700"/>
              </p:ext>
            </p:extLst>
          </p:nvPr>
        </p:nvGraphicFramePr>
        <p:xfrm>
          <a:off x="228600" y="1370013"/>
          <a:ext cx="86868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3"/>
          </p:nvPr>
        </p:nvSpPr>
        <p:spPr/>
        <p:txBody>
          <a:bodyPr/>
          <a:lstStyle/>
          <a:p>
            <a:r>
              <a:rPr lang="en-US" dirty="0" smtClean="0"/>
              <a:t>Docker containers increase performance and </a:t>
            </a:r>
            <a:r>
              <a:rPr lang="en-US" dirty="0" err="1" smtClean="0"/>
              <a:t>flexiblity</a:t>
            </a:r>
            <a:endParaRPr lang="en-US" dirty="0"/>
          </a:p>
        </p:txBody>
      </p:sp>
      <p:sp>
        <p:nvSpPr>
          <p:cNvPr id="7" name="TextBox 6"/>
          <p:cNvSpPr txBox="1"/>
          <p:nvPr/>
        </p:nvSpPr>
        <p:spPr>
          <a:xfrm>
            <a:off x="1463038" y="2739559"/>
            <a:ext cx="898445" cy="523220"/>
          </a:xfrm>
          <a:prstGeom prst="rect">
            <a:avLst/>
          </a:prstGeom>
          <a:noFill/>
        </p:spPr>
        <p:txBody>
          <a:bodyPr wrap="square" rtlCol="0">
            <a:spAutoFit/>
          </a:bodyPr>
          <a:lstStyle/>
          <a:p>
            <a:pPr algn="ctr"/>
            <a:r>
              <a:rPr lang="en-US" sz="2800" b="1" dirty="0"/>
              <a:t>2</a:t>
            </a:r>
          </a:p>
        </p:txBody>
      </p:sp>
      <p:sp>
        <p:nvSpPr>
          <p:cNvPr id="8" name="TextBox 7"/>
          <p:cNvSpPr txBox="1"/>
          <p:nvPr/>
        </p:nvSpPr>
        <p:spPr>
          <a:xfrm>
            <a:off x="1463038" y="1563643"/>
            <a:ext cx="898445" cy="523220"/>
          </a:xfrm>
          <a:prstGeom prst="rect">
            <a:avLst/>
          </a:prstGeom>
          <a:noFill/>
        </p:spPr>
        <p:txBody>
          <a:bodyPr wrap="square" rtlCol="0">
            <a:spAutoFit/>
          </a:bodyPr>
          <a:lstStyle/>
          <a:p>
            <a:pPr algn="ctr"/>
            <a:r>
              <a:rPr lang="en-US" sz="2800" b="1" dirty="0"/>
              <a:t>1</a:t>
            </a:r>
          </a:p>
        </p:txBody>
      </p:sp>
      <p:sp>
        <p:nvSpPr>
          <p:cNvPr id="9" name="TextBox 8"/>
          <p:cNvSpPr txBox="1"/>
          <p:nvPr/>
        </p:nvSpPr>
        <p:spPr>
          <a:xfrm>
            <a:off x="1463039" y="3915584"/>
            <a:ext cx="898445" cy="523220"/>
          </a:xfrm>
          <a:prstGeom prst="rect">
            <a:avLst/>
          </a:prstGeom>
          <a:noFill/>
        </p:spPr>
        <p:txBody>
          <a:bodyPr wrap="square" rtlCol="0">
            <a:spAutoFit/>
          </a:bodyPr>
          <a:lstStyle/>
          <a:p>
            <a:pPr algn="ctr"/>
            <a:r>
              <a:rPr lang="en-US" sz="2800" b="1" dirty="0" smtClean="0"/>
              <a:t>3</a:t>
            </a:r>
            <a:endParaRPr lang="en-US" sz="2800" b="1" dirty="0"/>
          </a:p>
        </p:txBody>
      </p:sp>
    </p:spTree>
    <p:extLst>
      <p:ext uri="{BB962C8B-B14F-4D97-AF65-F5344CB8AC3E}">
        <p14:creationId xmlns:p14="http://schemas.microsoft.com/office/powerpoint/2010/main" val="702122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5</a:t>
            </a:fld>
            <a:endParaRPr lang="en-US" sz="900" dirty="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They’re different, not mutually exclusive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990244"/>
            <a:ext cx="8244840" cy="3541776"/>
          </a:xfrm>
          <a:prstGeom prst="rect">
            <a:avLst/>
          </a:prstGeom>
        </p:spPr>
      </p:pic>
    </p:spTree>
    <p:extLst>
      <p:ext uri="{BB962C8B-B14F-4D97-AF65-F5344CB8AC3E}">
        <p14:creationId xmlns:p14="http://schemas.microsoft.com/office/powerpoint/2010/main" val="900621005"/>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Build, Ship, and Run</a:t>
            </a:r>
          </a:p>
        </p:txBody>
      </p:sp>
    </p:spTree>
    <p:extLst>
      <p:ext uri="{BB962C8B-B14F-4D97-AF65-F5344CB8AC3E}">
        <p14:creationId xmlns:p14="http://schemas.microsoft.com/office/powerpoint/2010/main" val="154072829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10293</TotalTime>
  <Words>5904</Words>
  <Application>Microsoft Macintosh PowerPoint</Application>
  <PresentationFormat>On-screen Show (16:9)</PresentationFormat>
  <Paragraphs>663</Paragraphs>
  <Slides>45</Slides>
  <Notes>36</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Calibri</vt:lpstr>
      <vt:lpstr>Consolas</vt:lpstr>
      <vt:lpstr>Mangal</vt:lpstr>
      <vt:lpstr>Segoe Print</vt:lpstr>
      <vt:lpstr>Wingdings</vt:lpstr>
      <vt:lpstr>Arial</vt:lpstr>
      <vt:lpstr>Office Theme</vt:lpstr>
      <vt:lpstr>PowerPoint Presentation</vt:lpstr>
      <vt:lpstr>Who Am I?</vt:lpstr>
      <vt:lpstr>Agenda</vt:lpstr>
      <vt:lpstr>PowerPoint Presentation</vt:lpstr>
      <vt:lpstr>Docker containers are NOT VMs</vt:lpstr>
      <vt:lpstr>VMs</vt:lpstr>
      <vt:lpstr>Containers</vt:lpstr>
      <vt:lpstr>They’re different, not mutually exclusive</vt:lpstr>
      <vt:lpstr>PowerPoint Presentation</vt:lpstr>
      <vt:lpstr>What is a container?</vt:lpstr>
      <vt:lpstr>Docker + Windows Server = Windows Containers</vt:lpstr>
      <vt:lpstr>The building block: Docker Engine 1.13</vt:lpstr>
      <vt:lpstr>Docker Community Edition (CE)</vt:lpstr>
      <vt:lpstr>Docker Enterprise Edition – Docker Datacenter</vt:lpstr>
      <vt:lpstr>Put it all together: Build, Ship, Run Workflow</vt:lpstr>
      <vt:lpstr>Some Docker vocabulary</vt:lpstr>
      <vt:lpstr>Basic Docker Commands</vt:lpstr>
      <vt:lpstr>Dockerfile – Linux Example</vt:lpstr>
      <vt:lpstr>Dockerfile – Windows Example</vt:lpstr>
      <vt:lpstr>PowerPoint Presentation</vt:lpstr>
      <vt:lpstr>Now you try it!</vt:lpstr>
      <vt:lpstr>PowerPoint Presentation</vt:lpstr>
      <vt:lpstr>Image Layers</vt:lpstr>
      <vt:lpstr>Docker File System</vt:lpstr>
      <vt:lpstr>Copy on Write</vt:lpstr>
      <vt:lpstr>What about data persistence?</vt:lpstr>
      <vt:lpstr>PowerPoint Presentation</vt:lpstr>
      <vt:lpstr>Enterprises are looking to Docker for critical transformations</vt:lpstr>
      <vt:lpstr>Docker delivers speed, flexibility and savings</vt:lpstr>
      <vt:lpstr>One platform delivers one journey for all applications</vt:lpstr>
      <vt:lpstr>PowerPoint Presentation</vt:lpstr>
      <vt:lpstr>Docker for Windows / Mac</vt:lpstr>
      <vt:lpstr>Docker on Linux</vt:lpstr>
      <vt:lpstr>Docker for Azure / AWS / GCP</vt:lpstr>
      <vt:lpstr>Walk, Jog, Run</vt:lpstr>
      <vt:lpstr>Hands-on Labs</vt:lpstr>
      <vt:lpstr>PowerPoint Presentation</vt:lpstr>
      <vt:lpstr>PowerPoint Presentation</vt:lpstr>
      <vt:lpstr>PowerPoint Presentation</vt:lpstr>
      <vt:lpstr>Variables to Consider</vt:lpstr>
      <vt:lpstr>Container Consolidation Testing</vt:lpstr>
      <vt:lpstr>Testing Scenarios</vt:lpstr>
      <vt:lpstr>Results</vt:lpstr>
      <vt:lpstr>Additional Savings</vt:lpstr>
      <vt:lpstr>Key Learnings  </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Tricia Radcliffe</cp:lastModifiedBy>
  <cp:revision>198</cp:revision>
  <dcterms:created xsi:type="dcterms:W3CDTF">2016-07-05T15:17:21Z</dcterms:created>
  <dcterms:modified xsi:type="dcterms:W3CDTF">2017-08-02T16:48:34Z</dcterms:modified>
</cp:coreProperties>
</file>